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0"/>
  </p:notesMasterIdLst>
  <p:handoutMasterIdLst>
    <p:handoutMasterId r:id="rId361"/>
  </p:handoutMasterIdLst>
  <p:sldIdLst>
    <p:sldId id="592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605" r:id="rId21"/>
    <p:sldId id="274" r:id="rId22"/>
    <p:sldId id="629" r:id="rId23"/>
    <p:sldId id="276" r:id="rId24"/>
    <p:sldId id="277" r:id="rId25"/>
    <p:sldId id="658" r:id="rId26"/>
    <p:sldId id="278" r:id="rId27"/>
    <p:sldId id="279" r:id="rId28"/>
    <p:sldId id="280" r:id="rId29"/>
    <p:sldId id="656" r:id="rId30"/>
    <p:sldId id="281" r:id="rId31"/>
    <p:sldId id="282" r:id="rId32"/>
    <p:sldId id="283" r:id="rId33"/>
    <p:sldId id="284" r:id="rId34"/>
    <p:sldId id="292" r:id="rId35"/>
    <p:sldId id="293" r:id="rId36"/>
    <p:sldId id="581" r:id="rId37"/>
    <p:sldId id="630" r:id="rId38"/>
    <p:sldId id="653" r:id="rId39"/>
    <p:sldId id="652" r:id="rId40"/>
    <p:sldId id="654" r:id="rId41"/>
    <p:sldId id="638" r:id="rId42"/>
    <p:sldId id="639" r:id="rId43"/>
    <p:sldId id="603" r:id="rId44"/>
    <p:sldId id="285" r:id="rId45"/>
    <p:sldId id="286" r:id="rId46"/>
    <p:sldId id="598" r:id="rId47"/>
    <p:sldId id="287" r:id="rId48"/>
    <p:sldId id="288" r:id="rId49"/>
    <p:sldId id="289" r:id="rId50"/>
    <p:sldId id="290" r:id="rId51"/>
    <p:sldId id="29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659" r:id="rId60"/>
    <p:sldId id="660" r:id="rId61"/>
    <p:sldId id="545" r:id="rId62"/>
    <p:sldId id="546" r:id="rId63"/>
    <p:sldId id="661" r:id="rId64"/>
    <p:sldId id="297" r:id="rId65"/>
    <p:sldId id="298" r:id="rId66"/>
    <p:sldId id="299" r:id="rId67"/>
    <p:sldId id="300" r:id="rId68"/>
    <p:sldId id="301" r:id="rId69"/>
    <p:sldId id="303" r:id="rId70"/>
    <p:sldId id="312" r:id="rId71"/>
    <p:sldId id="304" r:id="rId72"/>
    <p:sldId id="308" r:id="rId73"/>
    <p:sldId id="313" r:id="rId74"/>
    <p:sldId id="305" r:id="rId75"/>
    <p:sldId id="314" r:id="rId76"/>
    <p:sldId id="302" r:id="rId77"/>
    <p:sldId id="315" r:id="rId78"/>
    <p:sldId id="306" r:id="rId79"/>
    <p:sldId id="307" r:id="rId80"/>
    <p:sldId id="309" r:id="rId81"/>
    <p:sldId id="310" r:id="rId82"/>
    <p:sldId id="311" r:id="rId83"/>
    <p:sldId id="316" r:id="rId84"/>
    <p:sldId id="317" r:id="rId85"/>
    <p:sldId id="318" r:id="rId86"/>
    <p:sldId id="531" r:id="rId87"/>
    <p:sldId id="319" r:id="rId88"/>
    <p:sldId id="320" r:id="rId89"/>
    <p:sldId id="324" r:id="rId90"/>
    <p:sldId id="325" r:id="rId91"/>
    <p:sldId id="413" r:id="rId92"/>
    <p:sldId id="342" r:id="rId93"/>
    <p:sldId id="343" r:id="rId94"/>
    <p:sldId id="344" r:id="rId95"/>
    <p:sldId id="351" r:id="rId96"/>
    <p:sldId id="345" r:id="rId97"/>
    <p:sldId id="346" r:id="rId98"/>
    <p:sldId id="347" r:id="rId99"/>
    <p:sldId id="350" r:id="rId100"/>
    <p:sldId id="348" r:id="rId101"/>
    <p:sldId id="349" r:id="rId102"/>
    <p:sldId id="352" r:id="rId103"/>
    <p:sldId id="515" r:id="rId104"/>
    <p:sldId id="516" r:id="rId105"/>
    <p:sldId id="517" r:id="rId106"/>
    <p:sldId id="518" r:id="rId107"/>
    <p:sldId id="519" r:id="rId108"/>
    <p:sldId id="599" r:id="rId109"/>
    <p:sldId id="565" r:id="rId110"/>
    <p:sldId id="568" r:id="rId111"/>
    <p:sldId id="569" r:id="rId112"/>
    <p:sldId id="570" r:id="rId113"/>
    <p:sldId id="665" r:id="rId114"/>
    <p:sldId id="651" r:id="rId115"/>
    <p:sldId id="495" r:id="rId116"/>
    <p:sldId id="496" r:id="rId117"/>
    <p:sldId id="497" r:id="rId118"/>
    <p:sldId id="666" r:id="rId119"/>
    <p:sldId id="662" r:id="rId120"/>
    <p:sldId id="663" r:id="rId121"/>
    <p:sldId id="664" r:id="rId122"/>
    <p:sldId id="353" r:id="rId123"/>
    <p:sldId id="358" r:id="rId124"/>
    <p:sldId id="354" r:id="rId125"/>
    <p:sldId id="364" r:id="rId126"/>
    <p:sldId id="357" r:id="rId127"/>
    <p:sldId id="355" r:id="rId128"/>
    <p:sldId id="365" r:id="rId129"/>
    <p:sldId id="359" r:id="rId130"/>
    <p:sldId id="414" r:id="rId131"/>
    <p:sldId id="631" r:id="rId132"/>
    <p:sldId id="360" r:id="rId133"/>
    <p:sldId id="361" r:id="rId134"/>
    <p:sldId id="362" r:id="rId135"/>
    <p:sldId id="632" r:id="rId136"/>
    <p:sldId id="633" r:id="rId137"/>
    <p:sldId id="634" r:id="rId138"/>
    <p:sldId id="363" r:id="rId139"/>
    <p:sldId id="366" r:id="rId140"/>
    <p:sldId id="532" r:id="rId141"/>
    <p:sldId id="561" r:id="rId142"/>
    <p:sldId id="562" r:id="rId143"/>
    <p:sldId id="589" r:id="rId144"/>
    <p:sldId id="563" r:id="rId145"/>
    <p:sldId id="564" r:id="rId146"/>
    <p:sldId id="415" r:id="rId147"/>
    <p:sldId id="367" r:id="rId148"/>
    <p:sldId id="368" r:id="rId149"/>
    <p:sldId id="369" r:id="rId150"/>
    <p:sldId id="370" r:id="rId151"/>
    <p:sldId id="371" r:id="rId152"/>
    <p:sldId id="372" r:id="rId153"/>
    <p:sldId id="373" r:id="rId154"/>
    <p:sldId id="374" r:id="rId155"/>
    <p:sldId id="375" r:id="rId156"/>
    <p:sldId id="376" r:id="rId157"/>
    <p:sldId id="377" r:id="rId158"/>
    <p:sldId id="388" r:id="rId159"/>
    <p:sldId id="378" r:id="rId160"/>
    <p:sldId id="379" r:id="rId161"/>
    <p:sldId id="380" r:id="rId162"/>
    <p:sldId id="381" r:id="rId163"/>
    <p:sldId id="382" r:id="rId164"/>
    <p:sldId id="383" r:id="rId165"/>
    <p:sldId id="567" r:id="rId166"/>
    <p:sldId id="384" r:id="rId167"/>
    <p:sldId id="406" r:id="rId168"/>
    <p:sldId id="385" r:id="rId169"/>
    <p:sldId id="386" r:id="rId170"/>
    <p:sldId id="566" r:id="rId171"/>
    <p:sldId id="401" r:id="rId172"/>
    <p:sldId id="400" r:id="rId173"/>
    <p:sldId id="530" r:id="rId174"/>
    <p:sldId id="389" r:id="rId175"/>
    <p:sldId id="458" r:id="rId176"/>
    <p:sldId id="390" r:id="rId177"/>
    <p:sldId id="391" r:id="rId178"/>
    <p:sldId id="392" r:id="rId179"/>
    <p:sldId id="393" r:id="rId180"/>
    <p:sldId id="394" r:id="rId181"/>
    <p:sldId id="407" r:id="rId182"/>
    <p:sldId id="395" r:id="rId183"/>
    <p:sldId id="396" r:id="rId184"/>
    <p:sldId id="397" r:id="rId185"/>
    <p:sldId id="398" r:id="rId186"/>
    <p:sldId id="416" r:id="rId187"/>
    <p:sldId id="399" r:id="rId188"/>
    <p:sldId id="402" r:id="rId189"/>
    <p:sldId id="403" r:id="rId190"/>
    <p:sldId id="404" r:id="rId191"/>
    <p:sldId id="417" r:id="rId192"/>
    <p:sldId id="405" r:id="rId193"/>
    <p:sldId id="408" r:id="rId194"/>
    <p:sldId id="409" r:id="rId195"/>
    <p:sldId id="410" r:id="rId196"/>
    <p:sldId id="418" r:id="rId197"/>
    <p:sldId id="419" r:id="rId198"/>
    <p:sldId id="420" r:id="rId199"/>
    <p:sldId id="421" r:id="rId200"/>
    <p:sldId id="422" r:id="rId201"/>
    <p:sldId id="423" r:id="rId202"/>
    <p:sldId id="424" r:id="rId203"/>
    <p:sldId id="425" r:id="rId204"/>
    <p:sldId id="426" r:id="rId205"/>
    <p:sldId id="427" r:id="rId206"/>
    <p:sldId id="428" r:id="rId207"/>
    <p:sldId id="429" r:id="rId208"/>
    <p:sldId id="430" r:id="rId209"/>
    <p:sldId id="442" r:id="rId210"/>
    <p:sldId id="443" r:id="rId211"/>
    <p:sldId id="444" r:id="rId212"/>
    <p:sldId id="445" r:id="rId213"/>
    <p:sldId id="452" r:id="rId214"/>
    <p:sldId id="453" r:id="rId215"/>
    <p:sldId id="448" r:id="rId216"/>
    <p:sldId id="446" r:id="rId217"/>
    <p:sldId id="447" r:id="rId218"/>
    <p:sldId id="449" r:id="rId219"/>
    <p:sldId id="450" r:id="rId220"/>
    <p:sldId id="451" r:id="rId221"/>
    <p:sldId id="454" r:id="rId222"/>
    <p:sldId id="655" r:id="rId223"/>
    <p:sldId id="464" r:id="rId224"/>
    <p:sldId id="580" r:id="rId225"/>
    <p:sldId id="455" r:id="rId226"/>
    <p:sldId id="456" r:id="rId227"/>
    <p:sldId id="635" r:id="rId228"/>
    <p:sldId id="457" r:id="rId229"/>
    <p:sldId id="607" r:id="rId230"/>
    <p:sldId id="608" r:id="rId231"/>
    <p:sldId id="609" r:id="rId232"/>
    <p:sldId id="610" r:id="rId233"/>
    <p:sldId id="611" r:id="rId234"/>
    <p:sldId id="612" r:id="rId235"/>
    <p:sldId id="613" r:id="rId236"/>
    <p:sldId id="614" r:id="rId237"/>
    <p:sldId id="615" r:id="rId238"/>
    <p:sldId id="616" r:id="rId239"/>
    <p:sldId id="617" r:id="rId240"/>
    <p:sldId id="640" r:id="rId241"/>
    <p:sldId id="641" r:id="rId242"/>
    <p:sldId id="642" r:id="rId243"/>
    <p:sldId id="643" r:id="rId244"/>
    <p:sldId id="644" r:id="rId245"/>
    <p:sldId id="645" r:id="rId246"/>
    <p:sldId id="646" r:id="rId247"/>
    <p:sldId id="647" r:id="rId248"/>
    <p:sldId id="648" r:id="rId249"/>
    <p:sldId id="649" r:id="rId250"/>
    <p:sldId id="650" r:id="rId251"/>
    <p:sldId id="583" r:id="rId252"/>
    <p:sldId id="585" r:id="rId253"/>
    <p:sldId id="586" r:id="rId254"/>
    <p:sldId id="587" r:id="rId255"/>
    <p:sldId id="459" r:id="rId256"/>
    <p:sldId id="460" r:id="rId257"/>
    <p:sldId id="461" r:id="rId258"/>
    <p:sldId id="462" r:id="rId259"/>
    <p:sldId id="590" r:id="rId260"/>
    <p:sldId id="600" r:id="rId261"/>
    <p:sldId id="551" r:id="rId262"/>
    <p:sldId id="467" r:id="rId263"/>
    <p:sldId id="468" r:id="rId264"/>
    <p:sldId id="472" r:id="rId265"/>
    <p:sldId id="469" r:id="rId266"/>
    <p:sldId id="470" r:id="rId267"/>
    <p:sldId id="471" r:id="rId268"/>
    <p:sldId id="473" r:id="rId269"/>
    <p:sldId id="474" r:id="rId270"/>
    <p:sldId id="475" r:id="rId271"/>
    <p:sldId id="476" r:id="rId272"/>
    <p:sldId id="477" r:id="rId273"/>
    <p:sldId id="478" r:id="rId274"/>
    <p:sldId id="479" r:id="rId275"/>
    <p:sldId id="490" r:id="rId276"/>
    <p:sldId id="480" r:id="rId277"/>
    <p:sldId id="481" r:id="rId278"/>
    <p:sldId id="482" r:id="rId279"/>
    <p:sldId id="483" r:id="rId280"/>
    <p:sldId id="484" r:id="rId281"/>
    <p:sldId id="485" r:id="rId282"/>
    <p:sldId id="486" r:id="rId283"/>
    <p:sldId id="487" r:id="rId284"/>
    <p:sldId id="491" r:id="rId285"/>
    <p:sldId id="488" r:id="rId286"/>
    <p:sldId id="489" r:id="rId287"/>
    <p:sldId id="503" r:id="rId288"/>
    <p:sldId id="492" r:id="rId289"/>
    <p:sldId id="493" r:id="rId290"/>
    <p:sldId id="494" r:id="rId291"/>
    <p:sldId id="504" r:id="rId292"/>
    <p:sldId id="498" r:id="rId293"/>
    <p:sldId id="499" r:id="rId294"/>
    <p:sldId id="500" r:id="rId295"/>
    <p:sldId id="501" r:id="rId296"/>
    <p:sldId id="502" r:id="rId297"/>
    <p:sldId id="506" r:id="rId298"/>
    <p:sldId id="505" r:id="rId299"/>
    <p:sldId id="507" r:id="rId300"/>
    <p:sldId id="508" r:id="rId301"/>
    <p:sldId id="509" r:id="rId302"/>
    <p:sldId id="510" r:id="rId303"/>
    <p:sldId id="511" r:id="rId304"/>
    <p:sldId id="512" r:id="rId305"/>
    <p:sldId id="513" r:id="rId306"/>
    <p:sldId id="514" r:id="rId307"/>
    <p:sldId id="549" r:id="rId308"/>
    <p:sldId id="667" r:id="rId309"/>
    <p:sldId id="534" r:id="rId310"/>
    <p:sldId id="636" r:id="rId311"/>
    <p:sldId id="535" r:id="rId312"/>
    <p:sldId id="536" r:id="rId313"/>
    <p:sldId id="537" r:id="rId314"/>
    <p:sldId id="538" r:id="rId315"/>
    <p:sldId id="637" r:id="rId316"/>
    <p:sldId id="539" r:id="rId317"/>
    <p:sldId id="540" r:id="rId318"/>
    <p:sldId id="582" r:id="rId319"/>
    <p:sldId id="588" r:id="rId320"/>
    <p:sldId id="541" r:id="rId321"/>
    <p:sldId id="542" r:id="rId322"/>
    <p:sldId id="543" r:id="rId323"/>
    <p:sldId id="544" r:id="rId324"/>
    <p:sldId id="547" r:id="rId325"/>
    <p:sldId id="548" r:id="rId326"/>
    <p:sldId id="556" r:id="rId327"/>
    <p:sldId id="550" r:id="rId328"/>
    <p:sldId id="552" r:id="rId329"/>
    <p:sldId id="553" r:id="rId330"/>
    <p:sldId id="557" r:id="rId331"/>
    <p:sldId id="558" r:id="rId332"/>
    <p:sldId id="559" r:id="rId333"/>
    <p:sldId id="560" r:id="rId334"/>
    <p:sldId id="623" r:id="rId335"/>
    <p:sldId id="624" r:id="rId336"/>
    <p:sldId id="625" r:id="rId337"/>
    <p:sldId id="626" r:id="rId338"/>
    <p:sldId id="571" r:id="rId339"/>
    <p:sldId id="572" r:id="rId340"/>
    <p:sldId id="573" r:id="rId341"/>
    <p:sldId id="574" r:id="rId342"/>
    <p:sldId id="575" r:id="rId343"/>
    <p:sldId id="576" r:id="rId344"/>
    <p:sldId id="657" r:id="rId345"/>
    <p:sldId id="577" r:id="rId346"/>
    <p:sldId id="578" r:id="rId347"/>
    <p:sldId id="579" r:id="rId348"/>
    <p:sldId id="594" r:id="rId349"/>
    <p:sldId id="595" r:id="rId350"/>
    <p:sldId id="601" r:id="rId351"/>
    <p:sldId id="602" r:id="rId352"/>
    <p:sldId id="604" r:id="rId353"/>
    <p:sldId id="622" r:id="rId354"/>
    <p:sldId id="606" r:id="rId355"/>
    <p:sldId id="618" r:id="rId356"/>
    <p:sldId id="619" r:id="rId357"/>
    <p:sldId id="620" r:id="rId358"/>
    <p:sldId id="621" r:id="rId3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00"/>
    <a:srgbClr val="FFFF99"/>
    <a:srgbClr val="FF0066"/>
    <a:srgbClr val="00FF00"/>
    <a:srgbClr val="FFFF00"/>
    <a:srgbClr val="FFFFFF"/>
    <a:srgbClr val="990099"/>
    <a:srgbClr val="FF9900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91429" autoAdjust="0"/>
  </p:normalViewPr>
  <p:slideViewPr>
    <p:cSldViewPr>
      <p:cViewPr varScale="1">
        <p:scale>
          <a:sx n="64" d="100"/>
          <a:sy n="64" d="100"/>
        </p:scale>
        <p:origin x="6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71958"/>
    </p:cViewPr>
  </p:sorterViewPr>
  <p:notesViewPr>
    <p:cSldViewPr>
      <p:cViewPr varScale="1">
        <p:scale>
          <a:sx n="64" d="100"/>
          <a:sy n="64" d="100"/>
        </p:scale>
        <p:origin x="-262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slide" Target="slides/slide349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handoutMaster" Target="handoutMasters/handoutMaster1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171D9-9DEC-4D42-A448-FD827062415B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7D226-C4E5-48F7-B69C-BEE8C17AC9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9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A4129-7B47-4CE6-8C2A-2E5E4743FC6A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82CF8-FC3B-4D34-8523-518DD06448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9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88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9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3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4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3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2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1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54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82CF8-FC3B-4D34-8523-518DD0644850}" type="slidenum">
              <a:rPr lang="en-US" smtClean="0"/>
              <a:pPr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4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AA4346-9F71-4A50-8F40-15DBC794B90C}" type="datetimeFigureOut">
              <a:rPr lang="en-US" smtClean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A89AE65-EA72-4903-95E5-81CC7BDD05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7" Type="http://schemas.openxmlformats.org/officeDocument/2006/relationships/image" Target="../media/image167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jpeg"/><Relationship Id="rId5" Type="http://schemas.openxmlformats.org/officeDocument/2006/relationships/image" Target="../media/image162.jpeg"/><Relationship Id="rId4" Type="http://schemas.openxmlformats.org/officeDocument/2006/relationships/image" Target="../media/image165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jpeg"/><Relationship Id="rId4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eg"/><Relationship Id="rId7" Type="http://schemas.openxmlformats.org/officeDocument/2006/relationships/image" Target="../media/image194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10" Type="http://schemas.openxmlformats.org/officeDocument/2006/relationships/image" Target="../media/image197.jpeg"/><Relationship Id="rId4" Type="http://schemas.openxmlformats.org/officeDocument/2006/relationships/image" Target="../media/image191.jpeg"/><Relationship Id="rId9" Type="http://schemas.openxmlformats.org/officeDocument/2006/relationships/image" Target="../media/image196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jpeg"/><Relationship Id="rId3" Type="http://schemas.openxmlformats.org/officeDocument/2006/relationships/image" Target="../media/image231.jpeg"/><Relationship Id="rId7" Type="http://schemas.openxmlformats.org/officeDocument/2006/relationships/image" Target="../media/image235.jpe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jpeg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image" Target="../media/image246.wmf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8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3.jpeg"/><Relationship Id="rId4" Type="http://schemas.openxmlformats.org/officeDocument/2006/relationships/image" Target="../media/image262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jpeg"/><Relationship Id="rId4" Type="http://schemas.openxmlformats.org/officeDocument/2006/relationships/image" Target="../media/image251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4.jpeg"/><Relationship Id="rId4" Type="http://schemas.openxmlformats.org/officeDocument/2006/relationships/image" Target="../media/image273.jpe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4.jpeg"/><Relationship Id="rId4" Type="http://schemas.openxmlformats.org/officeDocument/2006/relationships/image" Target="../media/image293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eg"/><Relationship Id="rId3" Type="http://schemas.openxmlformats.org/officeDocument/2006/relationships/image" Target="../media/image300.jpeg"/><Relationship Id="rId7" Type="http://schemas.openxmlformats.org/officeDocument/2006/relationships/image" Target="../media/image304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jpeg"/><Relationship Id="rId5" Type="http://schemas.openxmlformats.org/officeDocument/2006/relationships/image" Target="../media/image302.jpeg"/><Relationship Id="rId4" Type="http://schemas.openxmlformats.org/officeDocument/2006/relationships/image" Target="../media/image301.jpe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e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9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7" Type="http://schemas.openxmlformats.org/officeDocument/2006/relationships/image" Target="../media/image333.jpeg"/><Relationship Id="rId2" Type="http://schemas.openxmlformats.org/officeDocument/2006/relationships/image" Target="../media/image3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jpeg"/><Relationship Id="rId5" Type="http://schemas.openxmlformats.org/officeDocument/2006/relationships/image" Target="../media/image331.jpeg"/><Relationship Id="rId4" Type="http://schemas.openxmlformats.org/officeDocument/2006/relationships/image" Target="../media/image330.jpe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eg"/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jpe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eg"/><Relationship Id="rId2" Type="http://schemas.openxmlformats.org/officeDocument/2006/relationships/image" Target="../media/image3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jpe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eg"/><Relationship Id="rId2" Type="http://schemas.openxmlformats.org/officeDocument/2006/relationships/image" Target="../media/image3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0.jpe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eg"/><Relationship Id="rId2" Type="http://schemas.openxmlformats.org/officeDocument/2006/relationships/image" Target="../media/image3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jpeg"/><Relationship Id="rId5" Type="http://schemas.openxmlformats.org/officeDocument/2006/relationships/image" Target="../media/image340.jpeg"/><Relationship Id="rId4" Type="http://schemas.openxmlformats.org/officeDocument/2006/relationships/image" Target="../media/image3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e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jpeg"/><Relationship Id="rId5" Type="http://schemas.openxmlformats.org/officeDocument/2006/relationships/image" Target="../media/image345.jpeg"/><Relationship Id="rId4" Type="http://schemas.openxmlformats.org/officeDocument/2006/relationships/image" Target="../media/image344.jpe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5.jpeg"/><Relationship Id="rId4" Type="http://schemas.openxmlformats.org/officeDocument/2006/relationships/image" Target="../media/image348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7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eg"/><Relationship Id="rId2" Type="http://schemas.openxmlformats.org/officeDocument/2006/relationships/image" Target="../media/image3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3.jpe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eg"/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jpeg"/><Relationship Id="rId2" Type="http://schemas.openxmlformats.org/officeDocument/2006/relationships/image" Target="../media/image3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5.jpeg"/><Relationship Id="rId4" Type="http://schemas.openxmlformats.org/officeDocument/2006/relationships/image" Target="../media/image35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e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2.jpe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e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7" Type="http://schemas.openxmlformats.org/officeDocument/2006/relationships/image" Target="../media/image371.jpeg"/><Relationship Id="rId2" Type="http://schemas.openxmlformats.org/officeDocument/2006/relationships/image" Target="../media/image3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jpeg"/><Relationship Id="rId5" Type="http://schemas.openxmlformats.org/officeDocument/2006/relationships/image" Target="../media/image369.jpeg"/><Relationship Id="rId4" Type="http://schemas.openxmlformats.org/officeDocument/2006/relationships/image" Target="../media/image368.jpe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eg"/><Relationship Id="rId2" Type="http://schemas.openxmlformats.org/officeDocument/2006/relationships/image" Target="../media/image37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5.jpeg"/><Relationship Id="rId4" Type="http://schemas.openxmlformats.org/officeDocument/2006/relationships/image" Target="../media/image374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e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eg"/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e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2" Type="http://schemas.openxmlformats.org/officeDocument/2006/relationships/image" Target="../media/image38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jpeg"/><Relationship Id="rId2" Type="http://schemas.openxmlformats.org/officeDocument/2006/relationships/image" Target="../media/image383.jpe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eg"/><Relationship Id="rId2" Type="http://schemas.openxmlformats.org/officeDocument/2006/relationships/image" Target="../media/image381.jpe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eg"/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jpeg"/><Relationship Id="rId2" Type="http://schemas.openxmlformats.org/officeDocument/2006/relationships/image" Target="../media/image388.jpe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2.jpeg"/><Relationship Id="rId4" Type="http://schemas.openxmlformats.org/officeDocument/2006/relationships/image" Target="../media/image391.jpe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e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e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eg"/><Relationship Id="rId2" Type="http://schemas.openxmlformats.org/officeDocument/2006/relationships/image" Target="../media/image3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7.jpe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7" Type="http://schemas.openxmlformats.org/officeDocument/2006/relationships/image" Target="../media/image403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jpeg"/><Relationship Id="rId5" Type="http://schemas.openxmlformats.org/officeDocument/2006/relationships/image" Target="../media/image401.jpeg"/><Relationship Id="rId4" Type="http://schemas.openxmlformats.org/officeDocument/2006/relationships/image" Target="../media/image400.jpe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7" Type="http://schemas.openxmlformats.org/officeDocument/2006/relationships/image" Target="../media/image409.jpe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jpeg"/><Relationship Id="rId5" Type="http://schemas.openxmlformats.org/officeDocument/2006/relationships/image" Target="../media/image407.jpeg"/><Relationship Id="rId4" Type="http://schemas.openxmlformats.org/officeDocument/2006/relationships/image" Target="../media/image406.jpe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e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e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e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jpeg"/><Relationship Id="rId2" Type="http://schemas.openxmlformats.org/officeDocument/2006/relationships/image" Target="../media/image413.jpe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jpeg"/><Relationship Id="rId2" Type="http://schemas.openxmlformats.org/officeDocument/2006/relationships/image" Target="../media/image415.jpe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jpeg"/><Relationship Id="rId2" Type="http://schemas.openxmlformats.org/officeDocument/2006/relationships/image" Target="../media/image4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2.jpeg"/><Relationship Id="rId4" Type="http://schemas.openxmlformats.org/officeDocument/2006/relationships/image" Target="../media/image421.jpe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eg"/><Relationship Id="rId2" Type="http://schemas.openxmlformats.org/officeDocument/2006/relationships/image" Target="../media/image424.jpe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e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image" Target="../media/image430.jpe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jpeg"/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e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eg"/><Relationship Id="rId2" Type="http://schemas.openxmlformats.org/officeDocument/2006/relationships/image" Target="../media/image4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1.jpeg"/><Relationship Id="rId4" Type="http://schemas.openxmlformats.org/officeDocument/2006/relationships/image" Target="../media/image429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e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e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hyperlink" Target="https://www.youtube.com/watch?v=XKAhx4NdJ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4.jpe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eg"/><Relationship Id="rId2" Type="http://schemas.openxmlformats.org/officeDocument/2006/relationships/image" Target="../media/image445.jpe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jpeg"/><Relationship Id="rId2" Type="http://schemas.openxmlformats.org/officeDocument/2006/relationships/image" Target="../media/image4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8.jpe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jpeg"/><Relationship Id="rId2" Type="http://schemas.openxmlformats.org/officeDocument/2006/relationships/image" Target="../media/image449.jpe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jpeg"/><Relationship Id="rId2" Type="http://schemas.openxmlformats.org/officeDocument/2006/relationships/image" Target="../media/image451.jpe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jpeg"/><Relationship Id="rId2" Type="http://schemas.openxmlformats.org/officeDocument/2006/relationships/image" Target="../media/image4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5.jpeg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e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e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e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e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jpeg"/><Relationship Id="rId2" Type="http://schemas.openxmlformats.org/officeDocument/2006/relationships/image" Target="../media/image4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jpeg"/><Relationship Id="rId5" Type="http://schemas.openxmlformats.org/officeDocument/2006/relationships/image" Target="../media/image466.png"/><Relationship Id="rId4" Type="http://schemas.openxmlformats.org/officeDocument/2006/relationships/image" Target="../media/image465.jpeg"/></Relationships>
</file>

<file path=ppt/slides/_rels/slide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3" Type="http://schemas.openxmlformats.org/officeDocument/2006/relationships/image" Target="../media/image469.jpeg"/><Relationship Id="rId7" Type="http://schemas.openxmlformats.org/officeDocument/2006/relationships/image" Target="../media/image473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2.jpeg"/><Relationship Id="rId5" Type="http://schemas.openxmlformats.org/officeDocument/2006/relationships/image" Target="../media/image471.png"/><Relationship Id="rId10" Type="http://schemas.openxmlformats.org/officeDocument/2006/relationships/image" Target="../media/image476.jpeg"/><Relationship Id="rId4" Type="http://schemas.openxmlformats.org/officeDocument/2006/relationships/image" Target="../media/image470.png"/><Relationship Id="rId9" Type="http://schemas.openxmlformats.org/officeDocument/2006/relationships/image" Target="../media/image475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7.gif"/><Relationship Id="rId4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6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73.jpeg"/><Relationship Id="rId4" Type="http://schemas.openxmlformats.org/officeDocument/2006/relationships/image" Target="../media/image9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95600"/>
            <a:ext cx="8534400" cy="2667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IN" b="0" dirty="0" smtClean="0">
                <a:solidFill>
                  <a:srgbClr val="0070C0"/>
                </a:solidFill>
                <a:effectLst/>
                <a:latin typeface="Aharoni" pitchFamily="2" charset="-79"/>
                <a:cs typeface="Aharoni" pitchFamily="2" charset="-79"/>
              </a:rPr>
              <a:t>DIPLOMA IN FIRE &amp; SAFETY ENGINEERING</a:t>
            </a:r>
            <a:r>
              <a:rPr lang="en-IN" b="0" dirty="0" smtClean="0">
                <a:solidFill>
                  <a:schemeClr val="tx1"/>
                </a:solidFill>
                <a:effectLst/>
                <a:latin typeface="Microsoft Uighur" pitchFamily="2" charset="-78"/>
                <a:cs typeface="Microsoft Uighur" pitchFamily="2" charset="-78"/>
              </a:rPr>
              <a:t/>
            </a:r>
            <a:br>
              <a:rPr lang="en-IN" b="0" dirty="0" smtClean="0">
                <a:solidFill>
                  <a:schemeClr val="tx1"/>
                </a:solidFill>
                <a:effectLst/>
                <a:latin typeface="Microsoft Uighur" pitchFamily="2" charset="-78"/>
                <a:cs typeface="Microsoft Uighur" pitchFamily="2" charset="-78"/>
              </a:rPr>
            </a:br>
            <a:r>
              <a:rPr lang="en-IN" b="0" dirty="0" smtClean="0">
                <a:solidFill>
                  <a:srgbClr val="FF0066"/>
                </a:solidFill>
                <a:effectLst/>
                <a:latin typeface="Aharoni" pitchFamily="2" charset="-79"/>
                <a:cs typeface="Aharoni" pitchFamily="2" charset="-79"/>
              </a:rPr>
              <a:t>DIPLOMA IN INDUSTRIAL SAFETY</a:t>
            </a:r>
            <a:br>
              <a:rPr lang="en-IN" b="0" dirty="0" smtClean="0">
                <a:solidFill>
                  <a:srgbClr val="FF0066"/>
                </a:solidFill>
                <a:effectLst/>
                <a:latin typeface="Aharoni" pitchFamily="2" charset="-79"/>
                <a:cs typeface="Aharoni" pitchFamily="2" charset="-79"/>
              </a:rPr>
            </a:br>
            <a:r>
              <a:rPr lang="en-IN" b="0" dirty="0" smtClean="0">
                <a:solidFill>
                  <a:schemeClr val="tx1"/>
                </a:solidFill>
                <a:effectLst/>
                <a:latin typeface="Arial Black" pitchFamily="34" charset="0"/>
              </a:rPr>
              <a:t/>
            </a:r>
            <a:br>
              <a:rPr lang="en-IN" b="0" dirty="0" smtClean="0">
                <a:solidFill>
                  <a:schemeClr val="tx1"/>
                </a:solidFill>
                <a:effectLst/>
                <a:latin typeface="Arial Black" pitchFamily="34" charset="0"/>
              </a:rPr>
            </a:br>
            <a:r>
              <a:rPr lang="en-IN" sz="1800" b="0" dirty="0" smtClean="0">
                <a:solidFill>
                  <a:schemeClr val="tx1"/>
                </a:solidFill>
                <a:effectLst/>
                <a:latin typeface="Arial Black" pitchFamily="34" charset="0"/>
              </a:rPr>
              <a:t>(APPROVED BY BSS, GOVT. OF INDIA)</a:t>
            </a:r>
            <a:endParaRPr lang="en-IN" sz="1800" b="0" dirty="0"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3952" y="1660490"/>
            <a:ext cx="9054921" cy="419101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b="1" dirty="0">
                <a:solidFill>
                  <a:srgbClr val="FF0000"/>
                </a:solidFill>
              </a:rPr>
              <a:t>(An ISO </a:t>
            </a:r>
            <a:r>
              <a:rPr lang="en-US" b="1" dirty="0" smtClean="0">
                <a:solidFill>
                  <a:srgbClr val="FF0000"/>
                </a:solidFill>
              </a:rPr>
              <a:t>9001-2015 </a:t>
            </a:r>
            <a:r>
              <a:rPr lang="en-US" b="1" dirty="0">
                <a:solidFill>
                  <a:srgbClr val="FF0000"/>
                </a:solidFill>
              </a:rPr>
              <a:t>Certified Safety Training and Consulting Organization)</a:t>
            </a: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"/>
            <a:ext cx="5715000" cy="1099675"/>
          </a:xfrm>
        </p:spPr>
      </p:pic>
    </p:spTree>
    <p:extLst>
      <p:ext uri="{BB962C8B-B14F-4D97-AF65-F5344CB8AC3E}">
        <p14:creationId xmlns:p14="http://schemas.microsoft.com/office/powerpoint/2010/main" val="5379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905000"/>
            <a:ext cx="9144000" cy="3810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Lucida Fax" pitchFamily="18" charset="0"/>
              </a:rPr>
              <a:t>H - H</a:t>
            </a:r>
            <a:r>
              <a:rPr lang="en-US" sz="6600" dirty="0" smtClean="0">
                <a:latin typeface="Lucida Fax" pitchFamily="18" charset="0"/>
              </a:rPr>
              <a:t>EALTH 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Lucida Fax" pitchFamily="18" charset="0"/>
              </a:rPr>
              <a:t>S -</a:t>
            </a:r>
            <a:r>
              <a:rPr lang="en-US" sz="6600" dirty="0" smtClean="0">
                <a:latin typeface="Lucida Fax" pitchFamily="18" charset="0"/>
              </a:rPr>
              <a:t> </a:t>
            </a:r>
            <a:r>
              <a:rPr lang="en-US" sz="6600" dirty="0" smtClean="0">
                <a:solidFill>
                  <a:srgbClr val="FF0000"/>
                </a:solidFill>
                <a:latin typeface="Lucida Fax" pitchFamily="18" charset="0"/>
              </a:rPr>
              <a:t>S</a:t>
            </a:r>
            <a:r>
              <a:rPr lang="en-US" sz="6600" dirty="0" smtClean="0">
                <a:latin typeface="Lucida Fax" pitchFamily="18" charset="0"/>
              </a:rPr>
              <a:t>AFETY </a:t>
            </a:r>
          </a:p>
          <a:p>
            <a:r>
              <a:rPr lang="en-US" sz="6600" dirty="0" smtClean="0">
                <a:solidFill>
                  <a:srgbClr val="FF0000"/>
                </a:solidFill>
                <a:latin typeface="Lucida Fax" pitchFamily="18" charset="0"/>
              </a:rPr>
              <a:t>E - E</a:t>
            </a:r>
            <a:r>
              <a:rPr lang="en-US" sz="6600" dirty="0" smtClean="0">
                <a:latin typeface="Lucida Fax" pitchFamily="18" charset="0"/>
              </a:rPr>
              <a:t>NVIRONMENT </a:t>
            </a:r>
            <a:endParaRPr lang="en-US" sz="6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37159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182880" indent="0" algn="ctr">
              <a:buNone/>
            </a:pPr>
            <a:r>
              <a:rPr lang="en-US" sz="960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HSE</a:t>
            </a: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763000" cy="579120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Lucida Fax" pitchFamily="18" charset="0"/>
              </a:rPr>
              <a:t>BAD HOUSEKEEPING </a:t>
            </a:r>
          </a:p>
          <a:p>
            <a:r>
              <a:rPr lang="en-US" sz="2400" dirty="0">
                <a:latin typeface="Lucida Fax" pitchFamily="18" charset="0"/>
              </a:rPr>
              <a:t>	</a:t>
            </a:r>
            <a:r>
              <a:rPr lang="en-US" sz="2400" dirty="0" smtClean="0">
                <a:latin typeface="Lucida Fax" pitchFamily="18" charset="0"/>
              </a:rPr>
              <a:t>			                   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7937351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3" y="1994064"/>
            <a:ext cx="5698177" cy="4062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94063"/>
            <a:ext cx="3048000" cy="41385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6019800"/>
            <a:ext cx="49530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dirty="0" smtClean="0">
                <a:latin typeface="Lucida Fax" pitchFamily="18" charset="0"/>
              </a:rPr>
              <a:t>Example:  Waste container over flowing</a:t>
            </a:r>
          </a:p>
        </p:txBody>
      </p:sp>
    </p:spTree>
    <p:extLst>
      <p:ext uri="{BB962C8B-B14F-4D97-AF65-F5344CB8AC3E}">
        <p14:creationId xmlns:p14="http://schemas.microsoft.com/office/powerpoint/2010/main" val="39074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1"/>
            <a:ext cx="8610600" cy="4867864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Lucida Fax" pitchFamily="18" charset="0"/>
              </a:rPr>
              <a:t>GOOD HOUSE KEEPING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7175351" cy="90631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31" y="1878281"/>
            <a:ext cx="3994069" cy="4640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878280"/>
            <a:ext cx="4495801" cy="211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305795"/>
            <a:ext cx="4497779" cy="22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839200" cy="571500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Lucida Fax" pitchFamily="18" charset="0"/>
              </a:rPr>
              <a:t>BAD HOUSE KEEPING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7175351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25146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24400"/>
            <a:ext cx="3630881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52600"/>
            <a:ext cx="2514600" cy="266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724400"/>
            <a:ext cx="3609975" cy="198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39736"/>
            <a:ext cx="2847975" cy="26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0" y="5562600"/>
            <a:ext cx="5637010" cy="88211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SAFETU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8153400" cy="14478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>
                <a:latin typeface="Bodoni MT Black" pitchFamily="18" charset="0"/>
              </a:rPr>
              <a:t>ENVIRONMENT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64" y="2514600"/>
            <a:ext cx="463273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534400" cy="5715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endParaRPr lang="en-US" sz="2400" b="1" u="sng" dirty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latin typeface="Lucida Fax" pitchFamily="18" charset="0"/>
              </a:rPr>
              <a:t>Environment means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surrounding in which as organization operate</a:t>
            </a:r>
            <a:r>
              <a:rPr lang="en-US" sz="2400" dirty="0" smtClean="0">
                <a:latin typeface="Lucida Fax" pitchFamily="18" charset="0"/>
              </a:rPr>
              <a:t> including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Air, Water, Land</a:t>
            </a:r>
            <a:r>
              <a:rPr lang="en-US" sz="2400" dirty="0" smtClean="0">
                <a:latin typeface="Lucida Fax" pitchFamily="18" charset="0"/>
              </a:rPr>
              <a:t>, natural resources, flora human and their inter relationship. 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ENVIRONMENT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57600"/>
            <a:ext cx="5181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5625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TYPES OF POLLUTION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AIR POLLUTION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WATER POLLUTION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LAND POLLUTION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3457575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616036"/>
            <a:ext cx="3564577" cy="2442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038600"/>
            <a:ext cx="3533775" cy="1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610600" cy="57149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Effects of pollution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Reduced lung functioning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Irritation of Eyes, Nose, and Mouth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Asthma attack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Respiratory disease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Reduce energy level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Head ache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Mental disorder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Cancer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Death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ENVIRONMENT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814888"/>
            <a:ext cx="2286000" cy="1609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419600"/>
            <a:ext cx="2952750" cy="2005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99756"/>
            <a:ext cx="2714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838200"/>
            <a:ext cx="8610600" cy="5943599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How to save environment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waste water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Prevent pollution on the ground, air, and water by avoiding any chemical spills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Ensure all waste is collected and placed in to the specific containers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toilet facilities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burn waste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kill any wild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Report any chemical spills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Site vehicle to have spill kits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Store chemical only in the approved storage area where spill kit are available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816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563377" cy="5715000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WHAT IS WASTE MANAGEMENT ???..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Waste management - safely disposing the by-product of a process or a work to the environment ( after proper treatment, if necessary)</a:t>
            </a:r>
          </a:p>
          <a:p>
            <a:pPr algn="just">
              <a:buFont typeface="Arial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So that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no threat </a:t>
            </a:r>
            <a:r>
              <a:rPr lang="en-IN" sz="2400" dirty="0" smtClean="0">
                <a:latin typeface="Lucida Fax" panose="02060602050505020204" pitchFamily="18" charset="0"/>
              </a:rPr>
              <a:t>for livings, properties and environment exists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977" y="152400"/>
            <a:ext cx="8915400" cy="657318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WASTE MANAGEMENT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86803"/>
            <a:ext cx="8686800" cy="5794997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CLASSIFICATION OF WASTE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HAZARDOUS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NON-HAZARDOUS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u="sng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8915400" cy="6858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WASTE DISPOSAL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67" y="1726842"/>
            <a:ext cx="3095625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3996918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06" y="3157537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0" y="3849957"/>
            <a:ext cx="2466975" cy="1857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02" y="4920843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4800600" cy="3200400"/>
          </a:xfrm>
        </p:spPr>
        <p:txBody>
          <a:bodyPr>
            <a:norm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Health is a state of complete physical, mental and social well being</a:t>
            </a:r>
          </a:p>
          <a:p>
            <a:pPr marL="228600" indent="-228600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not merely the absence of diseases or infirmity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381000"/>
            <a:ext cx="2895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HEALTH</a:t>
            </a:r>
            <a:endParaRPr lang="en-US" sz="4000" dirty="0">
              <a:latin typeface="Bodoni MT Black" pitchFamily="18" charset="0"/>
            </a:endParaRPr>
          </a:p>
        </p:txBody>
      </p:sp>
      <p:sp>
        <p:nvSpPr>
          <p:cNvPr id="353282" name="AutoShape 2" descr="A man carrying a ladder around a corner accidentally strikes the eye of a man approaching around the corner from the right side of the image, as shown by little dashes. They wear overalls suggesting a workplace uniform. Text warns to use caution at corner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3283" name="Picture 3" descr="C:\Users\Admin\Downloads\220px-A_man_carrying_a_ladder_knocks_the_forward_end_of_it_acciden_Wellcome_L00264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295400"/>
            <a:ext cx="3301093" cy="504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59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534400" cy="5786435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Lucida Fax" panose="02060602050505020204" pitchFamily="18" charset="0"/>
              </a:rPr>
              <a:t>HAZARDOUS </a:t>
            </a:r>
            <a:r>
              <a:rPr lang="en-IN" sz="2400" b="1" dirty="0" smtClean="0">
                <a:latin typeface="Lucida Fax" panose="02060602050505020204" pitchFamily="18" charset="0"/>
              </a:rPr>
              <a:t>WASTE</a:t>
            </a:r>
          </a:p>
          <a:p>
            <a:endParaRPr lang="en-IN" sz="2400" b="1" dirty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Highly flammable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Chemical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Toxic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Corrosive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Electronic waste</a:t>
            </a:r>
          </a:p>
          <a:p>
            <a:pPr marL="342900" indent="-342900"/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>
              <a:latin typeface="Bodoni MT Black" panose="02070A030806060202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3491"/>
            <a:ext cx="7480151" cy="72850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WASTE DISPOSAL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39437"/>
            <a:ext cx="2514600" cy="181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82" y="2701846"/>
            <a:ext cx="2362200" cy="193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564" y="4834690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834690"/>
            <a:ext cx="2638425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0" y="4844215"/>
            <a:ext cx="2568531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8686800" cy="5486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NON- HAZARDOUS WASTE</a:t>
            </a:r>
          </a:p>
          <a:p>
            <a:endParaRPr lang="en-IN" sz="2400" b="1" u="sng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House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Food waste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Paper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Wood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Cotton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089751" cy="7620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WASTE DISPOSAL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61" y="2209800"/>
            <a:ext cx="27432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057400"/>
            <a:ext cx="2571750" cy="2142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61" y="4611573"/>
            <a:ext cx="2847975" cy="204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88" y="4838429"/>
            <a:ext cx="2476500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05400"/>
            <a:ext cx="2645635" cy="15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7149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SEGREGATION (</a:t>
            </a:r>
            <a:r>
              <a:rPr lang="ta-IN" sz="2400" b="1" u="sng" dirty="0" smtClean="0">
                <a:latin typeface="Vijaya"/>
                <a:cs typeface="Vijaya"/>
              </a:rPr>
              <a:t>பிரித்து</a:t>
            </a:r>
            <a:r>
              <a:rPr lang="en-US" sz="2400" b="1" u="sng" dirty="0" smtClean="0">
                <a:latin typeface="Vijaya"/>
                <a:cs typeface="Vijaya"/>
              </a:rPr>
              <a:t> </a:t>
            </a:r>
            <a:r>
              <a:rPr lang="ta-IN" sz="2400" b="1" u="sng" dirty="0" smtClean="0">
                <a:latin typeface="Vijaya"/>
                <a:cs typeface="Vijaya"/>
              </a:rPr>
              <a:t>வைத்தல்</a:t>
            </a:r>
            <a:r>
              <a:rPr lang="en-US" sz="2400" b="1" u="sng" dirty="0" smtClean="0">
                <a:latin typeface="Lucida Fax"/>
                <a:cs typeface="Vijaya"/>
              </a:rPr>
              <a:t>)</a:t>
            </a:r>
            <a:endParaRPr lang="en-US" sz="2400" b="1" u="sng" dirty="0" smtClean="0">
              <a:latin typeface="Vijaya"/>
              <a:cs typeface="Vijaya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Waste must be segregated to prevent the mixing and contamination of one type of waste with another.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It usually requires </a:t>
            </a:r>
            <a:r>
              <a:rPr lang="en-IN" sz="2400" u="sng" dirty="0" smtClean="0">
                <a:latin typeface="Lucida Fax" panose="02060602050505020204" pitchFamily="18" charset="0"/>
              </a:rPr>
              <a:t>separate as well as secure storage </a:t>
            </a:r>
            <a:r>
              <a:rPr lang="en-IN" sz="2400" dirty="0" smtClean="0">
                <a:latin typeface="Lucida Fax" panose="02060602050505020204" pitchFamily="18" charset="0"/>
              </a:rPr>
              <a:t>for each type waste with clear identification</a:t>
            </a:r>
          </a:p>
          <a:p>
            <a:endParaRPr lang="en-IN" sz="2400" b="1" u="sng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8013551" cy="761999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WASTE DISPOSAL</a:t>
            </a:r>
            <a:endParaRPr lang="en-IN" sz="4000" dirty="0">
              <a:latin typeface="Lucida Fax" panose="02060602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3101662" cy="1711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55" y="4159742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157" y="4146863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81200" y="3505200"/>
            <a:ext cx="5637010" cy="16002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4400" dirty="0" smtClean="0"/>
              <a:t>People Movement</a:t>
            </a:r>
          </a:p>
          <a:p>
            <a:pPr>
              <a:buFont typeface="Arial" pitchFamily="34" charset="0"/>
              <a:buChar char="•"/>
            </a:pPr>
            <a:r>
              <a:rPr lang="en-US" sz="4400" dirty="0" smtClean="0"/>
              <a:t>Vehicle Movement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6800" y="1447800"/>
            <a:ext cx="7175351" cy="1446550"/>
          </a:xfrm>
          <a:noFill/>
        </p:spPr>
        <p:txBody>
          <a:bodyPr wrap="square" rtlCol="0">
            <a:spAutoFit/>
          </a:bodyPr>
          <a:lstStyle/>
          <a:p>
            <a:pPr marL="0" algn="ctr">
              <a:buNone/>
            </a:pPr>
            <a:r>
              <a:rPr lang="en-US" sz="8800" dirty="0" smtClean="0">
                <a:solidFill>
                  <a:schemeClr val="tx1"/>
                </a:solidFill>
                <a:latin typeface="Bodoni MT Black" pitchFamily="18" charset="0"/>
                <a:ea typeface="+mn-ea"/>
                <a:cs typeface="+mn-cs"/>
              </a:rPr>
              <a:t>Movement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latin typeface="Bodoni MT Black" pitchFamily="18" charset="0"/>
              </a:rPr>
              <a:t>MOVEMENT</a:t>
            </a:r>
          </a:p>
          <a:p>
            <a:r>
              <a:rPr lang="en-US" sz="8800" b="1" dirty="0" smtClean="0">
                <a:latin typeface="Bodoni MT Black" pitchFamily="18" charset="0"/>
              </a:rPr>
              <a:t>OF</a:t>
            </a:r>
          </a:p>
          <a:p>
            <a:r>
              <a:rPr lang="en-US" sz="8800" b="1" dirty="0" smtClean="0">
                <a:latin typeface="Bodoni MT Black" pitchFamily="18" charset="0"/>
              </a:rPr>
              <a:t>PEOPLE</a:t>
            </a:r>
            <a:endParaRPr lang="en-US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599"/>
            <a:ext cx="8763000" cy="5791201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Hazard: Slip Fall &amp; Trip Fall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Cause of Slip Hazard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Smooth floor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Oil and Grease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Frost and Ice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013551" cy="7372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MOVEMENTS OF PEOPLE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356235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7" y="4736955"/>
            <a:ext cx="3471863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0"/>
            <a:ext cx="40100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1"/>
            <a:ext cx="8686800" cy="5638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Cause of Trip Hazard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Uneven or loose floor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Trailing cables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Object at floor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896" y="152400"/>
            <a:ext cx="8242151" cy="672935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MOVEMENTS OF PEOPLE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86200"/>
            <a:ext cx="3228975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86200"/>
            <a:ext cx="3168609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219200"/>
            <a:ext cx="2573865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838200"/>
            <a:ext cx="8610600" cy="5709743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Control Measures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Good House Keeping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Risk Assessment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Maintenance of Machinery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Slip Resistance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Spillage Control kit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 Use of proper signage and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Lay cables / Cable Rails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Designated Walk Ways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MOVEMENTS OF PEOPLE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212587"/>
            <a:ext cx="2466975" cy="1569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85" y="5248213"/>
            <a:ext cx="2619375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62000"/>
            <a:ext cx="2209800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6807"/>
            <a:ext cx="2590800" cy="1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latin typeface="Bodoni MT Black" pitchFamily="18" charset="0"/>
              </a:rPr>
              <a:t>MOVEMENT</a:t>
            </a:r>
          </a:p>
          <a:p>
            <a:r>
              <a:rPr lang="en-US" sz="8800" b="1" dirty="0" smtClean="0">
                <a:latin typeface="Bodoni MT Black" pitchFamily="18" charset="0"/>
              </a:rPr>
              <a:t>OF</a:t>
            </a:r>
          </a:p>
          <a:p>
            <a:r>
              <a:rPr lang="en-US" sz="8800" b="1" dirty="0" smtClean="0">
                <a:latin typeface="Bodoni MT Black" pitchFamily="18" charset="0"/>
              </a:rPr>
              <a:t>VEHICLE</a:t>
            </a:r>
            <a:endParaRPr lang="en-US" sz="8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10200" y="5334000"/>
            <a:ext cx="5637010" cy="5334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21336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VEHICLE COLLISION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3800"/>
            <a:ext cx="433977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5943600" cy="4572000"/>
          </a:xfrm>
        </p:spPr>
        <p:txBody>
          <a:bodyPr>
            <a:normAutofit/>
          </a:bodyPr>
          <a:lstStyle/>
          <a:p>
            <a:pPr marL="288925" indent="-288925" algn="just">
              <a:buFont typeface="Arial" pitchFamily="34" charset="0"/>
              <a:buChar char="•"/>
            </a:pPr>
            <a:r>
              <a:rPr lang="en-IN" sz="2400" dirty="0">
                <a:latin typeface="Lucida Fax" pitchFamily="18" charset="0"/>
              </a:rPr>
              <a:t>condition of being protected from injury</a:t>
            </a:r>
            <a:endParaRPr lang="en-US" sz="2400" dirty="0" smtClean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381000"/>
            <a:ext cx="27051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SAFETY</a:t>
            </a:r>
            <a:endParaRPr lang="en-US" sz="4000" dirty="0">
              <a:latin typeface="Bodoni MT Black" pitchFamily="18" charset="0"/>
            </a:endParaRPr>
          </a:p>
        </p:txBody>
      </p:sp>
      <p:sp>
        <p:nvSpPr>
          <p:cNvPr id="352258" name="AutoShape 2" descr="https://www.compliancequest.com/wp-content/uploads/2021/04/why-is-HSE-neede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2259" name="Picture 3" descr="C:\Users\Admin\Downloads\safet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441700"/>
            <a:ext cx="4555067" cy="341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990600"/>
            <a:ext cx="8534400" cy="57911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ucida Fax" pitchFamily="18" charset="0"/>
              </a:rPr>
              <a:t>Collision can occur between the vehicle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Other Vehicle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Pedestrians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Fixed object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VEHICLE COLLISION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05000"/>
            <a:ext cx="327660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572000"/>
            <a:ext cx="3276600" cy="2194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56216"/>
            <a:ext cx="354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Factors that increase the </a:t>
            </a:r>
            <a:r>
              <a:rPr lang="en-US" sz="2400" b="1" u="sng" dirty="0" smtClean="0">
                <a:solidFill>
                  <a:srgbClr val="C00000"/>
                </a:solidFill>
                <a:latin typeface="Lucida Fax" pitchFamily="18" charset="0"/>
              </a:rPr>
              <a:t>Risk of Vehicle Collision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Driver Error</a:t>
            </a:r>
          </a:p>
          <a:p>
            <a:pPr marL="342900" indent="-342900"/>
            <a:r>
              <a:rPr lang="en-US" sz="2400" dirty="0" smtClean="0">
                <a:latin typeface="Lucida Fax" pitchFamily="18" charset="0"/>
              </a:rPr>
              <a:t>			 </a:t>
            </a:r>
            <a:r>
              <a:rPr lang="en-US" sz="2400" i="1" dirty="0" smtClean="0">
                <a:latin typeface="Lucida Fax" pitchFamily="18" charset="0"/>
              </a:rPr>
              <a:t>Example</a:t>
            </a:r>
            <a:r>
              <a:rPr lang="en-US" sz="2400" dirty="0" smtClean="0">
                <a:latin typeface="Lucida Fax" pitchFamily="18" charset="0"/>
              </a:rPr>
              <a:t>: Driving Too Fast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Inadequate  Lighting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Reversing with out the help of a banks man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Bad Weather Condition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Obstructed Visibility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Poor design of Pedestrian Walkways and Crossing point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Lack of Vehicle Maintenance </a:t>
            </a:r>
          </a:p>
          <a:p>
            <a:pPr marL="342900" indent="-342900"/>
            <a:r>
              <a:rPr lang="en-US" sz="2400" dirty="0" smtClean="0">
                <a:latin typeface="Lucida Fax" pitchFamily="18" charset="0"/>
              </a:rPr>
              <a:t>					</a:t>
            </a:r>
            <a:r>
              <a:rPr lang="en-US" sz="2400" i="1" dirty="0" smtClean="0">
                <a:latin typeface="Lucida Fax" pitchFamily="18" charset="0"/>
              </a:rPr>
              <a:t>Example</a:t>
            </a:r>
            <a:r>
              <a:rPr lang="en-US" sz="2400" dirty="0" smtClean="0">
                <a:latin typeface="Lucida Fax" pitchFamily="18" charset="0"/>
              </a:rPr>
              <a:t>: Break Failure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7708751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VEHICLE COLLISION</a:t>
            </a:r>
          </a:p>
        </p:txBody>
      </p:sp>
    </p:spTree>
    <p:extLst>
      <p:ext uri="{BB962C8B-B14F-4D97-AF65-F5344CB8AC3E}">
        <p14:creationId xmlns:p14="http://schemas.microsoft.com/office/powerpoint/2010/main" val="6566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95400"/>
            <a:ext cx="8839200" cy="55626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ACCIDENT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Accident is an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unplanned event </a:t>
            </a:r>
            <a:r>
              <a:rPr lang="en-US" sz="2400" dirty="0" smtClean="0">
                <a:latin typeface="Lucida Fax" pitchFamily="18" charset="0"/>
              </a:rPr>
              <a:t>that results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Personal Injury </a:t>
            </a:r>
            <a:r>
              <a:rPr lang="en-US" sz="2400" dirty="0" smtClean="0">
                <a:latin typeface="Lucida Fax" pitchFamily="18" charset="0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Property Damage </a:t>
            </a:r>
            <a:r>
              <a:rPr lang="en-US" sz="2400" dirty="0" smtClean="0">
                <a:latin typeface="Lucida Fax" pitchFamily="18" charset="0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Equipment Damage </a:t>
            </a:r>
            <a:r>
              <a:rPr lang="en-US" sz="2400" dirty="0" smtClean="0">
                <a:latin typeface="Lucida Fax" pitchFamily="18" charset="0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Environmental Pollution</a:t>
            </a:r>
            <a:r>
              <a:rPr lang="en-US" sz="2400" dirty="0" smtClean="0">
                <a:latin typeface="Lucida Fax" pitchFamily="18" charset="0"/>
              </a:rPr>
              <a:t>.</a:t>
            </a:r>
          </a:p>
          <a:p>
            <a:pPr marL="1476375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Unsafe Action </a:t>
            </a:r>
          </a:p>
          <a:p>
            <a:pPr marL="1476375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Unsafe Condition 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89916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MAIN CAUSES OF ACCIDENT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495800"/>
            <a:ext cx="3063737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648200"/>
            <a:ext cx="33528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95401"/>
            <a:ext cx="8610600" cy="4639264"/>
          </a:xfrm>
        </p:spPr>
        <p:txBody>
          <a:bodyPr/>
          <a:lstStyle/>
          <a:p>
            <a:pPr algn="just"/>
            <a:r>
              <a:rPr lang="en-US" sz="2400" u="sng" dirty="0" smtClean="0">
                <a:latin typeface="Lucida Fax" pitchFamily="18" charset="0"/>
              </a:rPr>
              <a:t>Definition</a:t>
            </a:r>
            <a:endParaRPr lang="en-US" dirty="0" smtClean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latin typeface="Lucida Fax" pitchFamily="18" charset="0"/>
              </a:rPr>
              <a:t>	Where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action of the people </a:t>
            </a:r>
            <a:r>
              <a:rPr lang="en-US" sz="2400" dirty="0" smtClean="0">
                <a:latin typeface="Lucida Fax" pitchFamily="18" charset="0"/>
              </a:rPr>
              <a:t>in the work place directly cause or contribute to the incident</a:t>
            </a:r>
          </a:p>
          <a:p>
            <a:pPr algn="just"/>
            <a:endParaRPr lang="en-US" sz="2400" dirty="0" smtClean="0">
              <a:latin typeface="Lucida Fax" pitchFamily="18" charset="0"/>
            </a:endParaRPr>
          </a:p>
          <a:p>
            <a:pPr marL="1417638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Use wrong tools</a:t>
            </a:r>
          </a:p>
          <a:p>
            <a:pPr marL="1417638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Arranging or placing object unsafely</a:t>
            </a:r>
          </a:p>
          <a:p>
            <a:pPr marL="1417638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Using equipments unsafely</a:t>
            </a:r>
          </a:p>
          <a:p>
            <a:pPr marL="1417638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Operating without permission</a:t>
            </a:r>
          </a:p>
          <a:p>
            <a:pPr marL="1417638" indent="-342900" algn="just"/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4801"/>
            <a:ext cx="7480151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UNSAFE ACTION</a:t>
            </a:r>
          </a:p>
        </p:txBody>
      </p:sp>
    </p:spTree>
    <p:extLst>
      <p:ext uri="{BB962C8B-B14F-4D97-AF65-F5344CB8AC3E}">
        <p14:creationId xmlns:p14="http://schemas.microsoft.com/office/powerpoint/2010/main" val="136731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707582" cy="54863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Working At Unsafe Speed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Using Defective Equipment &amp; Tools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Failure to use of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Improper Lighting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Smoking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Horse Play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Not Using Safety Devices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Not Reporting Safety Problems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Working under the Influence of Alcohol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834" y="152401"/>
            <a:ext cx="9051966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Lucida Fax" pitchFamily="18" charset="0"/>
              </a:rPr>
              <a:t> </a:t>
            </a:r>
            <a:r>
              <a:rPr lang="en-US" sz="4000" dirty="0">
                <a:latin typeface="Bodoni MT Black" pitchFamily="18" charset="0"/>
              </a:rPr>
              <a:t>UNSAFE ACTION </a:t>
            </a:r>
            <a:r>
              <a:rPr lang="en-US" sz="4000" dirty="0">
                <a:latin typeface="Lucida Fax" pitchFamily="18" charset="0"/>
              </a:rPr>
              <a:t/>
            </a:r>
            <a:br>
              <a:rPr lang="en-US" sz="4000" dirty="0">
                <a:latin typeface="Lucida Fax" pitchFamily="18" charset="0"/>
              </a:rPr>
            </a:b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8915400" cy="50291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9916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UNSAFE ACTION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771775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28479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191000"/>
            <a:ext cx="2771774" cy="2013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191000"/>
            <a:ext cx="2731633" cy="200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24000"/>
            <a:ext cx="26670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191000"/>
            <a:ext cx="27432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143001"/>
            <a:ext cx="8763000" cy="4791664"/>
          </a:xfrm>
        </p:spPr>
        <p:txBody>
          <a:bodyPr>
            <a:normAutofit/>
          </a:bodyPr>
          <a:lstStyle/>
          <a:p>
            <a:pPr algn="just"/>
            <a:r>
              <a:rPr lang="en-US" sz="2400" u="sng" dirty="0" smtClean="0">
                <a:latin typeface="Lucida Fax" pitchFamily="18" charset="0"/>
              </a:rPr>
              <a:t>DEFINITION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WHERE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PHYSICAL CONDITION </a:t>
            </a:r>
            <a:r>
              <a:rPr lang="en-US" sz="2400" dirty="0" smtClean="0">
                <a:latin typeface="Lucida Fax" pitchFamily="18" charset="0"/>
              </a:rPr>
              <a:t>AT THE WORK PLACE, OR METHODS OF WORK, DIRECTLY CAUSE OR CONTRIBUTE TO THE INCIDENT</a:t>
            </a:r>
          </a:p>
          <a:p>
            <a:pPr algn="just"/>
            <a:endParaRPr lang="en-US" sz="2400" dirty="0" smtClean="0">
              <a:latin typeface="Lucida Fax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INADEQUATE GUARDING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DEFECTIVE TOOLS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INADEQUATE VENTILATION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EXCESSIVE NOISE</a:t>
            </a: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7917" y="152400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UNSAFE </a:t>
            </a:r>
            <a:r>
              <a:rPr lang="en-US" sz="4000" dirty="0" smtClean="0">
                <a:latin typeface="Bodoni MT Black" pitchFamily="18" charset="0"/>
              </a:rPr>
              <a:t>CONDITION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4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95400"/>
            <a:ext cx="8915400" cy="53339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PERSONAL PROTECTIVE EQUIPMENTS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WET AND SLIPPERY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BAD HOUSEKEEPING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UNSAFE LIFTING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UNSAFE EQUIPMENTS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UNSAFE SYSTEM OF WORK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UNSAFE ENVIRONMENTAL CONDITIONS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9220200" cy="1066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UNSAFE </a:t>
            </a:r>
            <a:r>
              <a:rPr lang="en-US" sz="4000" dirty="0">
                <a:latin typeface="Bodoni MT Black" pitchFamily="18" charset="0"/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23568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4624" y="1295401"/>
            <a:ext cx="8915400" cy="55625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88392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UNSAFE </a:t>
            </a:r>
            <a:r>
              <a:rPr lang="en-US" sz="4000" dirty="0">
                <a:latin typeface="Bodoni MT Black" pitchFamily="18" charset="0"/>
              </a:rPr>
              <a:t>CONDITION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2" y="1295400"/>
            <a:ext cx="2628900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12" y="1295400"/>
            <a:ext cx="2653269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95399"/>
            <a:ext cx="293370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15" y="3619500"/>
            <a:ext cx="2825585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4" y="3619500"/>
            <a:ext cx="2809876" cy="266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94" y="3612573"/>
            <a:ext cx="291910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990600"/>
            <a:ext cx="5791200" cy="47244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800" b="1" dirty="0" smtClean="0">
                <a:latin typeface="Lucida Fax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88% </a:t>
            </a:r>
            <a:r>
              <a:rPr lang="en-US" sz="2800" b="1" dirty="0" smtClean="0">
                <a:latin typeface="Lucida Fax" pitchFamily="18" charset="0"/>
              </a:rPr>
              <a:t>of accidents due to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unsafe action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sz="1050" b="1" dirty="0" smtClean="0">
              <a:latin typeface="Lucida Fax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800" b="1" dirty="0" smtClean="0">
                <a:latin typeface="Lucida Fax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10% </a:t>
            </a:r>
            <a:r>
              <a:rPr lang="en-US" sz="2800" b="1" dirty="0" smtClean="0">
                <a:latin typeface="Lucida Fax" pitchFamily="18" charset="0"/>
              </a:rPr>
              <a:t>of accidents due to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unsafe condition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en-US" sz="400" b="1" dirty="0" smtClean="0">
              <a:latin typeface="Lucida Fax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800" b="1" dirty="0" smtClean="0">
                <a:latin typeface="Lucida Fax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2%  Unavoidable Accidents</a:t>
            </a:r>
            <a:endParaRPr lang="en-US" sz="2800" b="1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DOMINO THEORY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1026" name="Picture 2" descr="D:\2022\Videos\Safety Pictures\Heinrich-dominos-barri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00500"/>
            <a:ext cx="6191250" cy="28575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4502"/>
          <a:stretch>
            <a:fillRect/>
          </a:stretch>
        </p:blipFill>
        <p:spPr bwMode="auto">
          <a:xfrm>
            <a:off x="5791200" y="762000"/>
            <a:ext cx="3276600" cy="25908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</p:pic>
      <p:pic>
        <p:nvPicPr>
          <p:cNvPr id="1028" name="Picture 4" descr="D:\2022\Videos\Safety Pictures\hqdefault.jpg"/>
          <p:cNvPicPr>
            <a:picLocks noChangeAspect="1" noChangeArrowheads="1"/>
          </p:cNvPicPr>
          <p:nvPr/>
        </p:nvPicPr>
        <p:blipFill>
          <a:blip r:embed="rId5"/>
          <a:srcRect l="5000" t="22222" r="8333"/>
          <a:stretch>
            <a:fillRect/>
          </a:stretch>
        </p:blipFill>
        <p:spPr bwMode="auto">
          <a:xfrm>
            <a:off x="6313715" y="4191000"/>
            <a:ext cx="2830285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07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7543800" cy="2362200"/>
          </a:xfrm>
        </p:spPr>
        <p:txBody>
          <a:bodyPr>
            <a:normAutofit fontScale="92500"/>
          </a:bodyPr>
          <a:lstStyle/>
          <a:p>
            <a:pPr marL="288925" indent="-28892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Environment means surroundings</a:t>
            </a:r>
          </a:p>
          <a:p>
            <a:pPr marL="288925" indent="-28892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Surrounding in which an organization operates</a:t>
            </a:r>
          </a:p>
          <a:p>
            <a:pPr marL="288925" indent="-28892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Avoid pollution of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Air, Water, Land</a:t>
            </a:r>
          </a:p>
          <a:p>
            <a:pPr marL="288925" indent="-28892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Not to effect the natural resources, flora human and their inter relationship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4952999" cy="609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ENVIRONMENT 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351233" name="Picture 1" descr="C:\Users\Admin\Downloads\pollu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3429000"/>
            <a:ext cx="7429500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27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86400" y="5562600"/>
            <a:ext cx="5637010" cy="448264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9480" y="457200"/>
            <a:ext cx="9045039" cy="2017434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86467"/>
            <a:ext cx="3581400" cy="39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458200" cy="52578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ELECTRICITY</a:t>
            </a:r>
            <a:endParaRPr lang="en-IN" sz="2400" b="1" u="sng" dirty="0">
              <a:latin typeface="Lucida Fax" panose="020606020505050202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Flow of electron in a conductor in a closed circuit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Flow of current only possible by voltage source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1"/>
            <a:ext cx="8839200" cy="1142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2050" name="Picture 2" descr="D:\2022\Videos\Safety Pictures\downloa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743200"/>
            <a:ext cx="4702629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83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199" y="1905000"/>
            <a:ext cx="8663049" cy="4876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ELECTRICAL HAZARD</a:t>
            </a:r>
          </a:p>
          <a:p>
            <a:endParaRPr lang="en-US" sz="2400" b="1" u="sng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PRIMARY HAZARD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SECONDARY HAZARD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 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896" y="228600"/>
            <a:ext cx="91440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US" sz="4000" dirty="0">
              <a:solidFill>
                <a:schemeClr val="tx1"/>
              </a:solidFill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686800" cy="56387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</a:t>
            </a:r>
            <a:r>
              <a:rPr lang="en-US" sz="2400" dirty="0" smtClean="0">
                <a:latin typeface="Lucida Fax" pitchFamily="18" charset="0"/>
              </a:rPr>
              <a:t>URN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</a:t>
            </a:r>
            <a:r>
              <a:rPr lang="en-US" sz="2400" dirty="0" smtClean="0">
                <a:latin typeface="Lucida Fax" pitchFamily="18" charset="0"/>
              </a:rPr>
              <a:t>HOCK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RC FLASH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F</a:t>
            </a:r>
            <a:r>
              <a:rPr lang="en-US" sz="2400" dirty="0" smtClean="0">
                <a:latin typeface="Lucida Fax" pitchFamily="18" charset="0"/>
              </a:rPr>
              <a:t>IRE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</a:t>
            </a:r>
            <a:r>
              <a:rPr lang="en-US" sz="2400" dirty="0" smtClean="0">
                <a:latin typeface="Lucida Fax" pitchFamily="18" charset="0"/>
              </a:rPr>
              <a:t>XPLOSION 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89916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Lucida Fax" pitchFamily="18" charset="0"/>
              </a:rPr>
              <a:t> </a:t>
            </a:r>
            <a:r>
              <a:rPr lang="en-US" sz="4000" dirty="0" smtClean="0">
                <a:latin typeface="Bodoni MT Black" pitchFamily="18" charset="0"/>
              </a:rPr>
              <a:t>PRIMARY HAZARD (</a:t>
            </a:r>
            <a:r>
              <a:rPr lang="en-US" sz="4000" dirty="0" smtClean="0">
                <a:solidFill>
                  <a:srgbClr val="FF0000"/>
                </a:solidFill>
                <a:latin typeface="Bodoni MT Black" pitchFamily="18" charset="0"/>
              </a:rPr>
              <a:t>B-SAFE</a:t>
            </a:r>
            <a:r>
              <a:rPr lang="en-US" sz="4000" dirty="0" smtClean="0">
                <a:latin typeface="Bodoni MT Black" pitchFamily="18" charset="0"/>
              </a:rPr>
              <a:t>)</a:t>
            </a:r>
            <a:r>
              <a:rPr lang="en-US" sz="4000" dirty="0">
                <a:latin typeface="Lucida Fax" pitchFamily="18" charset="0"/>
              </a:rPr>
              <a:t/>
            </a:r>
            <a:br>
              <a:rPr lang="en-US" sz="4000" dirty="0">
                <a:latin typeface="Lucida Fax" pitchFamily="18" charset="0"/>
              </a:rPr>
            </a:b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34" y="1752600"/>
            <a:ext cx="324802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0"/>
            <a:ext cx="35814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19600"/>
            <a:ext cx="37338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483930" cy="463926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Person fall from height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Lose of information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Dropping of tool and objects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Unexpected movements of machinery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Health hazard due to release of Toxic Gas &amp; Production of UV rays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Environmental Hazard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9143999" cy="963057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Lucida Fax" pitchFamily="18" charset="0"/>
              </a:rPr>
              <a:t> </a:t>
            </a:r>
            <a:r>
              <a:rPr lang="en-US" sz="4000" b="0" dirty="0">
                <a:latin typeface="Bodoni MT Black" pitchFamily="18" charset="0"/>
              </a:rPr>
              <a:t>SECONDARY HAZARD</a:t>
            </a:r>
            <a:r>
              <a:rPr lang="en-US" sz="4000" dirty="0">
                <a:latin typeface="Lucida Fax" pitchFamily="18" charset="0"/>
              </a:rPr>
              <a:t/>
            </a:r>
            <a:br>
              <a:rPr lang="en-US" sz="4000" dirty="0">
                <a:latin typeface="Lucida Fax" pitchFamily="18" charset="0"/>
              </a:rPr>
            </a:b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219201"/>
            <a:ext cx="8534400" cy="4715464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Effects of Electrical Shock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Damage to nervous system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Irregular heart beat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Internal burns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Stop breathing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Skin surface burn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19200"/>
            <a:ext cx="8610600" cy="54102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Major Cause of </a:t>
            </a:r>
            <a:r>
              <a:rPr lang="en-IN" sz="2400" b="1" u="sng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Electrical fire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Overloading of circuit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Octopus wiring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Improperly rate circuit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Poor damage insulation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Poor connection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Flammable materials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8392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1"/>
            <a:ext cx="8686800" cy="4944064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ELECTRICITY </a:t>
            </a:r>
            <a:r>
              <a:rPr lang="en-IN" sz="2400" b="1" u="sng" dirty="0" smtClean="0">
                <a:solidFill>
                  <a:srgbClr val="00FF00"/>
                </a:solidFill>
                <a:latin typeface="Lucida Fax" panose="02060602050505020204" pitchFamily="18" charset="0"/>
              </a:rPr>
              <a:t>PROTECTIVE DEVICES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FUSE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EARTHING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ISOLATION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ELCB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MCB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RCD</a:t>
            </a:r>
            <a:endParaRPr lang="en-IN" sz="2400" dirty="0">
              <a:latin typeface="Lucida Fax" panose="02060602050505020204" pitchFamily="18" charset="0"/>
            </a:endParaRPr>
          </a:p>
          <a:p>
            <a:endParaRPr lang="en-IN" sz="2400" b="1" u="sng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3405"/>
            <a:ext cx="8991600" cy="840995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7086600" cy="54864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Inspection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Use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Distribution Board </a:t>
            </a:r>
            <a:r>
              <a:rPr lang="en-US" sz="2400" dirty="0" smtClean="0">
                <a:latin typeface="Lucida Fax" pitchFamily="18" charset="0"/>
              </a:rPr>
              <a:t>(DB)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All cable joints made with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Industrial Plug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Give proper Earthling (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Double Earthling</a:t>
            </a:r>
            <a:r>
              <a:rPr lang="en-US" sz="2400" dirty="0" smtClean="0">
                <a:latin typeface="Lucida Fax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proper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PPE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Generator area to be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cleaned properly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No flammable material </a:t>
            </a:r>
            <a:r>
              <a:rPr lang="en-US" sz="2400" dirty="0" smtClean="0">
                <a:latin typeface="Lucida Fax" pitchFamily="18" charset="0"/>
              </a:rPr>
              <a:t>near DG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Provide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Extinguisher</a:t>
            </a:r>
            <a:r>
              <a:rPr lang="en-US" sz="2400" dirty="0" smtClean="0">
                <a:latin typeface="Lucida Fax" pitchFamily="18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Sign Board </a:t>
            </a:r>
            <a:r>
              <a:rPr lang="en-US" sz="2400" dirty="0" smtClean="0">
                <a:latin typeface="Lucida Fax" pitchFamily="18" charset="0"/>
              </a:rPr>
              <a:t>and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Barricading</a:t>
            </a:r>
            <a:r>
              <a:rPr lang="en-US" sz="2400" dirty="0" smtClean="0">
                <a:latin typeface="Lucida Fax" pitchFamily="18" charset="0"/>
              </a:rPr>
              <a:t> around the DG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Don’t lay cables on wet area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8991600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SAFETY ARRANGEMENTS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3074" name="Picture 2" descr="D:\2022\Videos\Safety Pictures\qe7Z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914400"/>
            <a:ext cx="1447800" cy="1447800"/>
          </a:xfrm>
          <a:prstGeom prst="rect">
            <a:avLst/>
          </a:prstGeom>
          <a:noFill/>
        </p:spPr>
      </p:pic>
      <p:pic>
        <p:nvPicPr>
          <p:cNvPr id="3075" name="Picture 3" descr="D:\2022\Videos\Safety Pictures\download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4114800"/>
            <a:ext cx="2028825" cy="2257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965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8915400" cy="5257799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Lucida Fax" pitchFamily="18" charset="0"/>
              </a:rPr>
              <a:t>INDUSTRIAL </a:t>
            </a:r>
            <a:r>
              <a:rPr lang="en-US" sz="2400" b="1" u="sng" dirty="0" smtClean="0">
                <a:latin typeface="Lucida Fax" pitchFamily="18" charset="0"/>
              </a:rPr>
              <a:t>PLUG. </a:t>
            </a:r>
            <a:endParaRPr lang="en-US" sz="2400" b="1" u="sng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" y="152400"/>
            <a:ext cx="9143999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9" y="1981200"/>
            <a:ext cx="3014106" cy="1878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371600"/>
            <a:ext cx="2514600" cy="237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1" y="4114800"/>
            <a:ext cx="3390900" cy="169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38600"/>
            <a:ext cx="32004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447800"/>
            <a:ext cx="8991600" cy="5181600"/>
          </a:xfrm>
        </p:spPr>
        <p:txBody>
          <a:bodyPr>
            <a:normAutofit/>
          </a:bodyPr>
          <a:lstStyle/>
          <a:p>
            <a:pPr marL="350838" indent="-350838" algn="just"/>
            <a:r>
              <a:rPr lang="en-US" sz="32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1.Ensuring compliance </a:t>
            </a:r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with respect to health, safety, environmental as per the company, project HSE plan &amp; statutory regulation </a:t>
            </a:r>
          </a:p>
          <a:p>
            <a:pPr marL="122238" indent="-122238" algn="just"/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2. Ensuring &amp; monitoring </a:t>
            </a:r>
            <a:r>
              <a:rPr lang="en-US" sz="32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implementation of  HSE policy &amp; plan </a:t>
            </a:r>
          </a:p>
          <a:p>
            <a:pPr marL="168275" indent="-168275" algn="just"/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3. </a:t>
            </a:r>
            <a:r>
              <a:rPr lang="en-US" sz="32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Interacting &amp; coordinating </a:t>
            </a:r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with client and  other agencies</a:t>
            </a:r>
          </a:p>
          <a:p>
            <a:pPr marL="457200" indent="-457200" algn="just"/>
            <a:r>
              <a:rPr lang="en-US" sz="3200" dirty="0" smtClean="0">
                <a:solidFill>
                  <a:schemeClr val="tx1"/>
                </a:solidFill>
                <a:latin typeface="Aparajita" pitchFamily="34" charset="0"/>
                <a:cs typeface="Aparajita" pitchFamily="34" charset="0"/>
              </a:rPr>
              <a:t>4. </a:t>
            </a:r>
            <a:r>
              <a:rPr lang="en-US" sz="32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Monitoring safety procedure </a:t>
            </a:r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&amp; their complaints </a:t>
            </a:r>
          </a:p>
          <a:p>
            <a:pPr marL="457200" indent="-457200" algn="just"/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5. Ensuring and monitoring all </a:t>
            </a:r>
            <a:r>
              <a:rPr lang="en-US" sz="32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working personal understand </a:t>
            </a:r>
            <a:r>
              <a:rPr lang="en-US" sz="3200" dirty="0" smtClean="0">
                <a:latin typeface="Aparajita" pitchFamily="34" charset="0"/>
                <a:cs typeface="Aparajita" pitchFamily="34" charset="0"/>
              </a:rPr>
              <a:t>their HSE responsibilities </a:t>
            </a:r>
          </a:p>
          <a:p>
            <a:endParaRPr lang="en-US" sz="3200" dirty="0" smtClean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200" dirty="0" smtClean="0">
                <a:latin typeface="Bodoni MT Black" pitchFamily="18" charset="0"/>
              </a:rPr>
              <a:t>DUTIES &amp; RESPONSIBILITIES OF</a:t>
            </a:r>
            <a:br>
              <a:rPr lang="en-US" sz="3200" dirty="0" smtClean="0">
                <a:latin typeface="Bodoni MT Black" pitchFamily="18" charset="0"/>
              </a:rPr>
            </a:br>
            <a:r>
              <a:rPr lang="en-US" sz="4400" dirty="0" smtClean="0">
                <a:latin typeface="Bodoni MT Black" pitchFamily="18" charset="0"/>
              </a:rPr>
              <a:t>HSE OFFICER</a:t>
            </a:r>
            <a:endParaRPr lang="en-US" sz="44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Emergency Action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Don’t touch the casualty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Call for help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Isolate from the power supply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Call for ambulance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Check for breathing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Treat burns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Treat for physical shock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Ensure medical assistance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solidFill>
                  <a:schemeClr val="tx1"/>
                </a:solidFill>
                <a:latin typeface="Bodoni MT Black" pitchFamily="18" charset="0"/>
              </a:rPr>
              <a:t>ELECTRICAL SAFETY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9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915400" cy="2362200"/>
          </a:xfrm>
        </p:spPr>
        <p:txBody>
          <a:bodyPr/>
          <a:lstStyle/>
          <a:p>
            <a:pPr marL="182880" indent="0" algn="ctr">
              <a:buNone/>
            </a:pPr>
            <a:r>
              <a:rPr lang="en-IN" sz="6600" dirty="0" smtClean="0">
                <a:effectLst/>
                <a:latin typeface="Bodoni MT Black" panose="02070A03080606020203" pitchFamily="18" charset="0"/>
              </a:rPr>
              <a:t>LOTO</a:t>
            </a:r>
            <a:r>
              <a:rPr lang="en-IN" sz="6600" u="sng" dirty="0" smtClean="0">
                <a:latin typeface="Bodoni MT Black" panose="02070A03080606020203" pitchFamily="18" charset="0"/>
              </a:rPr>
              <a:t/>
            </a:r>
            <a:br>
              <a:rPr lang="en-IN" sz="6600" u="sng" dirty="0" smtClean="0">
                <a:latin typeface="Bodoni MT Black" panose="02070A03080606020203" pitchFamily="18" charset="0"/>
              </a:rPr>
            </a:br>
            <a:r>
              <a:rPr lang="en-IN" sz="9600" dirty="0" smtClean="0">
                <a:effectLst/>
                <a:latin typeface="Arial" pitchFamily="34" charset="0"/>
                <a:cs typeface="Arial" pitchFamily="34" charset="0"/>
              </a:rPr>
              <a:t>(</a:t>
            </a:r>
            <a:r>
              <a:rPr lang="en-IN" dirty="0" smtClean="0">
                <a:ln w="12700">
                  <a:solidFill>
                    <a:srgbClr val="C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LOCK OUT   TAG OUT</a:t>
            </a:r>
            <a:r>
              <a:rPr lang="en-IN" sz="9600" dirty="0" smtClean="0">
                <a:effectLst/>
                <a:latin typeface="Arial" pitchFamily="34" charset="0"/>
                <a:cs typeface="Arial" pitchFamily="34" charset="0"/>
              </a:rPr>
              <a:t>)</a:t>
            </a:r>
            <a:endParaRPr lang="en-IN" sz="9600" dirty="0"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52800"/>
            <a:ext cx="5029200" cy="29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14400"/>
            <a:ext cx="8534400" cy="5867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Lockout means</a:t>
            </a:r>
            <a:r>
              <a:rPr lang="en-IN" sz="2400" b="1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physically neutralize all energies in a piece of equipment </a:t>
            </a:r>
            <a:r>
              <a:rPr lang="en-IN" sz="2400" dirty="0" smtClean="0">
                <a:latin typeface="Lucida Fax" panose="02060602050505020204" pitchFamily="18" charset="0"/>
              </a:rPr>
              <a:t>before beginning any maintenance or repair work. 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Lock out generally involve , Stopping all energy flows and provide a tag to help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Isolation Types : Mechanical and Electrical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8839200" cy="6858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LOTO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25119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763000" cy="5638799"/>
          </a:xfrm>
        </p:spPr>
        <p:txBody>
          <a:bodyPr>
            <a:normAutofit/>
          </a:bodyPr>
          <a:lstStyle/>
          <a:p>
            <a:endParaRPr lang="en-IN" sz="2400" dirty="0" smtClean="0">
              <a:latin typeface="Lucida Fax" panose="02060602050505020204" pitchFamily="18" charset="0"/>
            </a:endParaRPr>
          </a:p>
          <a:p>
            <a:r>
              <a:rPr lang="en-IN" sz="2400" dirty="0" smtClean="0">
                <a:latin typeface="Lucida Fax" panose="02060602050505020204" pitchFamily="18" charset="0"/>
              </a:rPr>
              <a:t>	ELECTRICAL DEPT		-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RED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	MECHANICAL DEPT		- </a:t>
            </a:r>
            <a:r>
              <a:rPr lang="en-IN" sz="2400" dirty="0" smtClean="0">
                <a:solidFill>
                  <a:srgbClr val="FFC000"/>
                </a:solidFill>
                <a:latin typeface="Lucida Fax" panose="02060602050505020204" pitchFamily="18" charset="0"/>
              </a:rPr>
              <a:t>YELLOW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	INSTRUMENTATION DEPT	- </a:t>
            </a:r>
            <a:r>
              <a:rPr lang="en-IN" sz="2400" dirty="0" smtClean="0">
                <a:solidFill>
                  <a:srgbClr val="0070C0"/>
                </a:solidFill>
                <a:latin typeface="Lucida Fax" panose="02060602050505020204" pitchFamily="18" charset="0"/>
              </a:rPr>
              <a:t>BLUE</a:t>
            </a:r>
            <a:endParaRPr lang="en-IN" sz="2400" dirty="0">
              <a:solidFill>
                <a:srgbClr val="0070C0"/>
              </a:solidFill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99" y="152400"/>
            <a:ext cx="8915400" cy="809718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LOTO- COLOUR CODE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9" y="3048000"/>
            <a:ext cx="4305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558" y="696968"/>
            <a:ext cx="8737041" cy="6141713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DIFFERENT TYPES OF LOCKS</a:t>
            </a:r>
            <a:endParaRPr lang="en-IN" sz="2400" b="1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025" y="11168"/>
            <a:ext cx="8686800" cy="6858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LOTO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002101"/>
            <a:ext cx="2971800" cy="1779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45" y="5002101"/>
            <a:ext cx="2514600" cy="1752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2" y="5015784"/>
            <a:ext cx="2702216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" y="2992863"/>
            <a:ext cx="2717241" cy="1971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45" y="2946178"/>
            <a:ext cx="2448327" cy="19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9" y="2974082"/>
            <a:ext cx="2866488" cy="1943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45" y="1171055"/>
            <a:ext cx="2575439" cy="16877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138440"/>
            <a:ext cx="2598178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9" y="1138440"/>
            <a:ext cx="2866488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5670" y="838200"/>
            <a:ext cx="8839200" cy="4876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	Electrical isolation is </a:t>
            </a:r>
            <a:r>
              <a:rPr lang="en-US" sz="2400" b="1" dirty="0" smtClean="0"/>
              <a:t>the </a:t>
            </a:r>
            <a:r>
              <a:rPr lang="en-US" sz="2400" b="1" dirty="0" smtClean="0">
                <a:solidFill>
                  <a:srgbClr val="FF0000"/>
                </a:solidFill>
              </a:rPr>
              <a:t>separation between two circuits</a:t>
            </a:r>
            <a:r>
              <a:rPr lang="en-US" sz="2400" b="1" dirty="0" smtClean="0"/>
              <a:t> that restricts the Direct Current (DC) and any unwanted Alternating Current (AC) in a power supply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	Isolation prevents dangerous voltages to the operator in the event of an electrical fault/failure or during a surge from lightning.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41361"/>
            <a:ext cx="9144000" cy="72063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ISOLATION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0" y="3200400"/>
            <a:ext cx="42672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200400"/>
            <a:ext cx="2133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1371600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>
                <a:latin typeface="Bodoni MT Black" pitchFamily="18" charset="0"/>
              </a:rPr>
              <a:t>SCAFFOLDNG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75" y="2895600"/>
            <a:ext cx="5486400" cy="32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95400"/>
            <a:ext cx="8763000" cy="5181600"/>
          </a:xfrm>
        </p:spPr>
        <p:txBody>
          <a:bodyPr>
            <a:normAutofit/>
          </a:bodyPr>
          <a:lstStyle/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r>
              <a:rPr lang="en-US" sz="2400" dirty="0" smtClean="0">
                <a:latin typeface="Lucida Fax" pitchFamily="18" charset="0"/>
              </a:rPr>
              <a:t>	Scaffolding is a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temporary elevated platform </a:t>
            </a:r>
            <a:r>
              <a:rPr lang="en-US" sz="2400" dirty="0" smtClean="0">
                <a:latin typeface="Lucida Fax" pitchFamily="18" charset="0"/>
              </a:rPr>
              <a:t>to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do the height work safely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INTRODUCTION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It is estimated that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2.3 million</a:t>
            </a:r>
            <a:r>
              <a:rPr lang="en-US" sz="2400" b="1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construction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workers</a:t>
            </a:r>
            <a:r>
              <a:rPr lang="en-US" sz="2400" dirty="0" smtClean="0">
                <a:latin typeface="Lucida Fax" pitchFamily="18" charset="0"/>
              </a:rPr>
              <a:t> deal with scaffolding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each year</a:t>
            </a:r>
            <a:r>
              <a:rPr lang="en-US" sz="2400" dirty="0" smtClean="0">
                <a:latin typeface="Lucida Fax" pitchFamily="18" charset="0"/>
              </a:rPr>
              <a:t>. More than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10,000</a:t>
            </a:r>
            <a:r>
              <a:rPr lang="en-US" sz="2400" dirty="0" smtClean="0">
                <a:latin typeface="Lucida Fax" pitchFamily="18" charset="0"/>
              </a:rPr>
              <a:t> workers are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injured</a:t>
            </a:r>
            <a:r>
              <a:rPr lang="en-US" sz="2400" dirty="0" smtClean="0">
                <a:latin typeface="Lucida Fax" pitchFamily="18" charset="0"/>
              </a:rPr>
              <a:t> and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80</a:t>
            </a:r>
            <a:r>
              <a:rPr lang="en-US" sz="2400" dirty="0" smtClean="0">
                <a:latin typeface="Lucida Fax" pitchFamily="18" charset="0"/>
              </a:rPr>
              <a:t> are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killed</a:t>
            </a:r>
            <a:r>
              <a:rPr lang="en-US" sz="2400" dirty="0" smtClean="0">
                <a:latin typeface="Lucida Fax" pitchFamily="18" charset="0"/>
              </a:rPr>
              <a:t> in scaffolding related accidents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7992932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SCAFFOLDNG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447800"/>
            <a:ext cx="8610600" cy="5410199"/>
          </a:xfrm>
        </p:spPr>
        <p:txBody>
          <a:bodyPr>
            <a:normAutofit/>
          </a:bodyPr>
          <a:lstStyle/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Frame Scaffolding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Tube and Clamp Scaffolding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Modular System Scaffolding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Rolling Scaffolding  (Mobile Scaffolding)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Suspended Scaffolding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04801"/>
            <a:ext cx="90678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SCAFFOLDS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066800"/>
            <a:ext cx="9067800" cy="54863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b="1" u="sng" dirty="0">
                <a:latin typeface="Lucida Fax" pitchFamily="18" charset="0"/>
              </a:rPr>
              <a:t>FRAME SCAFFOLDING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9144000" cy="99059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latin typeface="Bodoni MT Black" pitchFamily="18" charset="0"/>
              </a:rPr>
              <a:t>TYPES OF SCAFFOLDS</a:t>
            </a:r>
            <a:endParaRPr lang="en-US" sz="4000" dirty="0"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37338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05000"/>
            <a:ext cx="342702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09550" y="152401"/>
            <a:ext cx="8915400" cy="6705599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Conducting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and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organizing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 HSE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training  program 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Conducting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internal safety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audit,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 safety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meeting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, mock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drill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,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emergency evacuation drill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Organizing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 HSE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promotional activities 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Reporting and recording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of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accident investigation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Inspect the work place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to identify hazard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Making report to the findings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and recommend corrective action to the site  management</a:t>
            </a:r>
          </a:p>
          <a:p>
            <a:pPr marL="514350" indent="-514350" algn="just">
              <a:buFont typeface="+mj-lt"/>
              <a:buAutoNum type="arabicPeriod" startAt="6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Periodic inspection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of fire and safety equipments</a:t>
            </a:r>
          </a:p>
          <a:p>
            <a:pPr marL="514350" indent="-514350" algn="just">
              <a:buFont typeface="+mj-lt"/>
              <a:buAutoNum type="arabicPeriod" startAt="6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743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219200"/>
            <a:ext cx="8915400" cy="55626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Lucida Fax" pitchFamily="18" charset="0"/>
              </a:rPr>
              <a:t>TUBE AND CLAMP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0678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TYPES OF SCAFFOLDS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3248025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68" y="2362201"/>
            <a:ext cx="3962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8763000" cy="52577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MODULAR SYSTEM SCAFFOLDS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1668" y="381000"/>
            <a:ext cx="91440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TYPES OF SCAFFOLDS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2392754"/>
            <a:ext cx="4191000" cy="279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21656"/>
            <a:ext cx="3200400" cy="194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92088"/>
            <a:ext cx="323373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8839200" cy="5334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ROLLING </a:t>
            </a:r>
            <a:r>
              <a:rPr lang="en-US" sz="2400" b="1" dirty="0" smtClean="0">
                <a:latin typeface="Lucida Fax" pitchFamily="18" charset="0"/>
              </a:rPr>
              <a:t>SCAFFOLDING  (MOBILE SCAFFOLDING)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TYPES OF SCAFFOLDS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0"/>
            <a:ext cx="3033712" cy="278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38400"/>
            <a:ext cx="3200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839200" cy="5638799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Lucida Fax" pitchFamily="18" charset="0"/>
              </a:rPr>
              <a:t> </a:t>
            </a:r>
            <a:r>
              <a:rPr lang="en-US" sz="2400" b="1" u="sng" dirty="0">
                <a:latin typeface="Lucida Fax" pitchFamily="18" charset="0"/>
              </a:rPr>
              <a:t>SUSPENDED SCAFFOLDIND</a:t>
            </a:r>
          </a:p>
          <a:p>
            <a:endParaRPr lang="en-US" sz="2400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626" y="152401"/>
            <a:ext cx="9108374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TYPES OF SCAFFOLDS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4495800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81200"/>
            <a:ext cx="3886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2590799"/>
            <a:ext cx="8788730" cy="419100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LIGHT DUTY SCAFFOLD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MEDIUM DUTY SCAFFOLD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HEAVY DUTY SCAFFOLD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SPECIAL DUTY SCAFFOLD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SCAFFOLDING</a:t>
            </a:r>
            <a:br>
              <a:rPr lang="en-US" sz="4000" dirty="0" smtClean="0">
                <a:latin typeface="Bodoni MT Black" pitchFamily="18" charset="0"/>
              </a:rPr>
            </a:br>
            <a:r>
              <a:rPr lang="en-US" sz="4000" dirty="0" smtClean="0">
                <a:latin typeface="Bodoni MT Black" pitchFamily="18" charset="0"/>
              </a:rPr>
              <a:t/>
            </a:r>
            <a:br>
              <a:rPr lang="en-US" sz="4000" dirty="0" smtClean="0">
                <a:latin typeface="Bodoni MT Black" pitchFamily="18" charset="0"/>
              </a:rPr>
            </a:br>
            <a:r>
              <a:rPr lang="en-US" sz="2400" dirty="0" smtClean="0">
                <a:latin typeface="Bodoni MT Black" pitchFamily="18" charset="0"/>
              </a:rPr>
              <a:t>( BASED ON WORKING LOAD)</a:t>
            </a:r>
            <a:br>
              <a:rPr lang="en-US" sz="2400" dirty="0" smtClean="0">
                <a:latin typeface="Bodoni MT Black" pitchFamily="18" charset="0"/>
              </a:rPr>
            </a:br>
            <a:endParaRPr lang="en-US" sz="4000" b="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4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371600"/>
            <a:ext cx="8763000" cy="5257799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Lucida Fax" pitchFamily="18" charset="0"/>
              </a:rPr>
              <a:t>	Scaffold designed and constructed to carry a working load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not exceed 150kg/m</a:t>
            </a:r>
            <a:r>
              <a:rPr lang="en-US" sz="2400" baseline="30000" dirty="0" smtClean="0">
                <a:solidFill>
                  <a:srgbClr val="FF0000"/>
                </a:solidFill>
                <a:latin typeface="Lucida Fax" pitchFamily="18" charset="0"/>
              </a:rPr>
              <a:t>2</a:t>
            </a:r>
            <a:endParaRPr lang="en-US" sz="2400" baseline="300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LIGHT DUTY SCAFFOLD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33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8763000" cy="52577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ucida Fax" pitchFamily="18" charset="0"/>
              </a:rPr>
              <a:t>	Scaffold designed and constructed to carry a working load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not exceed 200kg/m</a:t>
            </a:r>
            <a:r>
              <a:rPr lang="en-US" sz="2400" baseline="30000" dirty="0" smtClean="0">
                <a:solidFill>
                  <a:srgbClr val="FF0000"/>
                </a:solidFill>
                <a:latin typeface="Lucida Fax" pitchFamily="18" charset="0"/>
              </a:rPr>
              <a:t>2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1669"/>
            <a:ext cx="9144000" cy="103513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MEDIUM DUTY SCAFFOLD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8763000" cy="5410199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Lucida Fax" pitchFamily="18" charset="0"/>
              </a:rPr>
              <a:t>	Scaffold designed and constructed to carry a working load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not exceed 250kg/m</a:t>
            </a:r>
            <a:r>
              <a:rPr lang="en-US" sz="2400" baseline="30000" dirty="0" smtClean="0">
                <a:solidFill>
                  <a:srgbClr val="FF0000"/>
                </a:solidFill>
                <a:latin typeface="Lucida Fax" pitchFamily="18" charset="0"/>
              </a:rPr>
              <a:t>2</a:t>
            </a:r>
            <a:endParaRPr lang="en-US" sz="2400" baseline="300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90678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HEAVY DUTY SCAFFOLD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14600"/>
            <a:ext cx="6502686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95400"/>
            <a:ext cx="8763000" cy="4952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Lucida Fax" pitchFamily="18" charset="0"/>
              </a:rPr>
              <a:t>SCAFFOLD DESIGNED AND CONSTRUCTED TO CARRY SPECIFIC TYPE OF OBJECTS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4741"/>
            <a:ext cx="9144000" cy="88966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SPECIAL DUTY SCAFFOLD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90800"/>
            <a:ext cx="6248400" cy="33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8915400" cy="55625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Sole board/ sills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Base plate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Standard/ post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Ledger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Brace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Transom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Coupler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Working platform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Guard rails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Access ladder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823" y="76201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COMMON PARTS OF SCAFFOLD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47798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52572"/>
            <a:ext cx="2362200" cy="193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33020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3590923"/>
            <a:ext cx="15525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228600"/>
            <a:ext cx="8686800" cy="6400799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 startAt="13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Preparing &amp; updating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company Safety Manual, HSE Plan, Job Safety Plan, Job  Safety Analysis, Site Safety Rules, Emergency Plan</a:t>
            </a:r>
          </a:p>
          <a:p>
            <a:pPr marL="514350" indent="-514350" algn="just">
              <a:buFont typeface="+mj-lt"/>
              <a:buAutoNum type="arabicPeriod" startAt="13"/>
            </a:pP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Ensure the </a:t>
            </a: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availability and quality of PPE</a:t>
            </a:r>
          </a:p>
          <a:p>
            <a:pPr marL="514350" indent="-514350" algn="just">
              <a:buFont typeface="+mj-lt"/>
              <a:buAutoNum type="arabicPeriod" startAt="13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Guiding and advising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latest HSE norms and regulations to the management</a:t>
            </a:r>
          </a:p>
          <a:p>
            <a:pPr marL="514350" indent="-514350" algn="just">
              <a:buFont typeface="+mj-lt"/>
              <a:buAutoNum type="arabicPeriod" startAt="13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Coordinate and maintain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waste management systems</a:t>
            </a:r>
          </a:p>
          <a:p>
            <a:pPr marL="514350" indent="-514350" algn="just">
              <a:buFont typeface="+mj-lt"/>
              <a:buAutoNum type="arabicPeriod" startAt="13"/>
            </a:pPr>
            <a:r>
              <a:rPr lang="en-US" sz="3500" dirty="0" smtClean="0">
                <a:solidFill>
                  <a:srgbClr val="FF0000"/>
                </a:solidFill>
                <a:latin typeface="Aparajita" pitchFamily="34" charset="0"/>
                <a:cs typeface="Aparajita" pitchFamily="34" charset="0"/>
              </a:rPr>
              <a:t>Discuss the safety issue </a:t>
            </a:r>
            <a:r>
              <a:rPr lang="en-US" sz="3500" dirty="0" smtClean="0">
                <a:latin typeface="Aparajita" pitchFamily="34" charset="0"/>
                <a:cs typeface="Aparajita" pitchFamily="34" charset="0"/>
              </a:rPr>
              <a:t>with the management during weekly or monthly meeting</a:t>
            </a:r>
          </a:p>
        </p:txBody>
      </p:sp>
    </p:spTree>
    <p:extLst>
      <p:ext uri="{BB962C8B-B14F-4D97-AF65-F5344CB8AC3E}">
        <p14:creationId xmlns:p14="http://schemas.microsoft.com/office/powerpoint/2010/main" val="40330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88392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SOLE BOARD/SILLS</a:t>
            </a:r>
          </a:p>
          <a:p>
            <a:r>
              <a:rPr lang="en-US" sz="2400" dirty="0" smtClean="0">
                <a:latin typeface="Lucida Fax" pitchFamily="18" charset="0"/>
              </a:rPr>
              <a:t>SILVER OAK WOODEN PLANK SUPPORRT BASE PLATE AT GROUND.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3257797"/>
            <a:ext cx="4233333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914649"/>
            <a:ext cx="3657600" cy="33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95400"/>
            <a:ext cx="88392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BASE PLATE</a:t>
            </a:r>
          </a:p>
          <a:p>
            <a:r>
              <a:rPr lang="en-US" sz="2400" dirty="0" smtClean="0">
                <a:latin typeface="Lucida Fax" pitchFamily="18" charset="0"/>
              </a:rPr>
              <a:t>IT IS A MILD STEEL SQUARE-PLATE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1"/>
            <a:ext cx="4352925" cy="3977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3352800"/>
            <a:ext cx="4124325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8392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STANDARD/POST</a:t>
            </a:r>
          </a:p>
          <a:p>
            <a:r>
              <a:rPr lang="en-US" sz="2400" dirty="0" smtClean="0">
                <a:latin typeface="Lucida Fax" pitchFamily="18" charset="0"/>
              </a:rPr>
              <a:t>IT IS VERTICAL SCAFFOLD TUBE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85751"/>
            <a:ext cx="2209800" cy="3221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38400"/>
            <a:ext cx="6401727" cy="43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9154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LEDGER</a:t>
            </a:r>
          </a:p>
          <a:p>
            <a:r>
              <a:rPr lang="en-US" sz="2400" dirty="0" smtClean="0">
                <a:latin typeface="Lucida Fax" pitchFamily="18" charset="0"/>
              </a:rPr>
              <a:t>IT IS HORIZONTAL  SCAFFOLD TUBE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24200"/>
            <a:ext cx="39116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43" y="2799125"/>
            <a:ext cx="3362325" cy="3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4448" y="1143000"/>
            <a:ext cx="8849551" cy="5486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BRACE</a:t>
            </a:r>
          </a:p>
          <a:p>
            <a:r>
              <a:rPr lang="en-US" sz="2400" dirty="0" smtClean="0">
                <a:latin typeface="Lucida Fax" pitchFamily="18" charset="0"/>
              </a:rPr>
              <a:t>A TUBE PLACED TO THE VERTICAL AND HORIZONTAL MEMBERS OF A SCAFFOLD AND FIXED TO THEM TO GIVE STABILITY.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1"/>
            <a:ext cx="91440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9" y="3581400"/>
            <a:ext cx="3858451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19400"/>
            <a:ext cx="3352800" cy="3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686800" cy="56387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TRANSOM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TUBES FIXED AT RIGHT ANGLE ACROSS THE LEDGERS, ADJACENT TO EATCH PAIR OF STANDAEDS TO SUPPORT THE SCAFFOLD BOARDS</a:t>
            </a:r>
          </a:p>
          <a:p>
            <a:endParaRPr lang="en-IN" sz="2400" b="1" u="sng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7119"/>
            <a:ext cx="9144000" cy="77108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95799"/>
            <a:ext cx="3924300" cy="1904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109174"/>
            <a:ext cx="3601233" cy="32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1"/>
            <a:ext cx="8839200" cy="5486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COUPLER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A DEVICE FOR LOCKING TOGETHER COMPONENT PARTS OF TUBE AND COUPLER SCAFFOLD .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6386"/>
            <a:ext cx="3899969" cy="3192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42" y="3097480"/>
            <a:ext cx="345885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219200"/>
            <a:ext cx="8839200" cy="5333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TYPES OF COUPLERS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COUPLER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5814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79" y="1746662"/>
            <a:ext cx="2466975" cy="1816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7200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19400"/>
            <a:ext cx="2514599" cy="1704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2840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06" y="4486765"/>
            <a:ext cx="2667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534271"/>
            <a:ext cx="247452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8392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WORKING PLATFORM</a:t>
            </a:r>
          </a:p>
          <a:p>
            <a:r>
              <a:rPr lang="en-US" sz="2400" dirty="0" smtClean="0">
                <a:latin typeface="Lucida Fax" pitchFamily="18" charset="0"/>
              </a:rPr>
              <a:t>AN ELEVATED WORK SURFACE COMPOSED OF ONE OR MORE PLATFORM UNITS.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9400"/>
            <a:ext cx="341947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43" y="2895600"/>
            <a:ext cx="3362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95400"/>
            <a:ext cx="8686800" cy="5333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GUARD RAILS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TOP RAIL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MID RAIL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TOE BOARD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05" y="1447800"/>
            <a:ext cx="4379495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33800"/>
            <a:ext cx="3733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-228600" y="-228600"/>
            <a:ext cx="9601200" cy="7315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609600"/>
            <a:ext cx="100584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838200"/>
            <a:ext cx="8915400" cy="5867399"/>
          </a:xfrm>
        </p:spPr>
        <p:txBody>
          <a:bodyPr>
            <a:normAutofit/>
          </a:bodyPr>
          <a:lstStyle/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GUARD RAILS- HEIGHT</a:t>
            </a:r>
            <a:endParaRPr lang="en-US" sz="2400" b="1" u="sng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TOP </a:t>
            </a:r>
            <a:r>
              <a:rPr lang="en-US" sz="2400" dirty="0" smtClean="0">
                <a:latin typeface="Lucida Fax" pitchFamily="18" charset="0"/>
              </a:rPr>
              <a:t>RAIL   </a:t>
            </a:r>
            <a:endParaRPr lang="en-US" sz="2400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MID RAIL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TOE BOARD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7119"/>
            <a:ext cx="9144000" cy="77108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COMMON PARTS OF SCAFFOLD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119360"/>
              </p:ext>
            </p:extLst>
          </p:nvPr>
        </p:nvGraphicFramePr>
        <p:xfrm>
          <a:off x="304800" y="3962400"/>
          <a:ext cx="6096000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70 CM</a:t>
                      </a:r>
                      <a:endParaRPr lang="en-IN" sz="24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TOTAL-</a:t>
                      </a:r>
                      <a:r>
                        <a:rPr lang="en-IN" sz="2400" baseline="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 110 CM</a:t>
                      </a:r>
                    </a:p>
                    <a:p>
                      <a:r>
                        <a:rPr lang="en-IN" sz="2400" baseline="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               </a:t>
                      </a:r>
                      <a:r>
                        <a:rPr lang="en-IN" baseline="0" dirty="0" smtClean="0"/>
                        <a:t>                                                                                                                                                                                     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40 CM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15 CM</a:t>
                      </a:r>
                      <a:endParaRPr lang="en-IN" sz="24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002406"/>
            <a:ext cx="4486275" cy="25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763000" cy="5867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Hazards of Ladders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Don’t stand ladder on drum, box or other unstable base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Never attempt to repair broken ladder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Never carry load up ladder hoist it up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When using the metal ladder, , make sure there are no electrical hazard in the near vicinity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Falling off the ladder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751" y="0"/>
            <a:ext cx="91440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LADDER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6" descr="I:\FILING\HS\Hs14 Safety Training\Ladder1.pc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30386"/>
            <a:ext cx="2667000" cy="20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98" y="4800600"/>
            <a:ext cx="342899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6700" y="1143000"/>
            <a:ext cx="9067800" cy="5181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SAFE LADDER PLACING</a:t>
            </a:r>
          </a:p>
          <a:p>
            <a:r>
              <a:rPr lang="en-US" sz="2400" dirty="0" smtClean="0">
                <a:latin typeface="Lucida Fax" pitchFamily="18" charset="0"/>
              </a:rPr>
              <a:t>	Ladder should be set an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angle</a:t>
            </a:r>
            <a:r>
              <a:rPr lang="en-US" sz="2400" dirty="0" smtClean="0">
                <a:latin typeface="Lucida Fax" pitchFamily="18" charset="0"/>
              </a:rPr>
              <a:t> of about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75</a:t>
            </a:r>
            <a:r>
              <a:rPr lang="en-US" sz="1100" dirty="0" smtClean="0">
                <a:latin typeface="Lucida Fax" pitchFamily="18" charset="0"/>
              </a:rPr>
              <a:t>  </a:t>
            </a:r>
            <a:r>
              <a:rPr lang="en-US" sz="2400" dirty="0" smtClean="0">
                <a:latin typeface="Lucida Fax" pitchFamily="18" charset="0"/>
              </a:rPr>
              <a:t> or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one meter </a:t>
            </a:r>
            <a:r>
              <a:rPr lang="en-US" sz="2400" dirty="0" smtClean="0">
                <a:latin typeface="Lucida Fax" pitchFamily="18" charset="0"/>
              </a:rPr>
              <a:t>for every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four meter </a:t>
            </a:r>
            <a:r>
              <a:rPr lang="en-US" sz="2400" dirty="0" smtClean="0">
                <a:latin typeface="Lucida Fax" pitchFamily="18" charset="0"/>
              </a:rPr>
              <a:t>rise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11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89154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LADDER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76600"/>
            <a:ext cx="2952750" cy="2909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68490"/>
            <a:ext cx="3124200" cy="36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610600" cy="5791199"/>
          </a:xfrm>
        </p:spPr>
        <p:txBody>
          <a:bodyPr/>
          <a:lstStyle/>
          <a:p>
            <a:r>
              <a:rPr lang="en-US" sz="2400" b="1" u="sng" dirty="0" smtClean="0">
                <a:latin typeface="Lucida Fax" pitchFamily="18" charset="0"/>
              </a:rPr>
              <a:t>LADDER-SAFETY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Use only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approved ladders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Inspect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before use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One person </a:t>
            </a:r>
            <a:r>
              <a:rPr lang="en-US" sz="2400" dirty="0" smtClean="0">
                <a:latin typeface="Lucida Fax" pitchFamily="18" charset="0"/>
              </a:rPr>
              <a:t>only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fall arrest if &gt; 6 ft (1.8m)  </a:t>
            </a:r>
            <a:r>
              <a:rPr lang="en-US" sz="2400" dirty="0" smtClean="0">
                <a:latin typeface="Lucida Fax" pitchFamily="18" charset="0"/>
              </a:rPr>
              <a:t>working from ladder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Extend 3 feet above </a:t>
            </a:r>
            <a:r>
              <a:rPr lang="en-US" sz="2400" dirty="0" smtClean="0">
                <a:latin typeface="Lucida Fax" pitchFamily="18" charset="0"/>
              </a:rPr>
              <a:t>access or working level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4:1</a:t>
            </a:r>
            <a:r>
              <a:rPr lang="en-US" sz="2400" dirty="0" smtClean="0">
                <a:latin typeface="Lucida Fax" pitchFamily="18" charset="0"/>
              </a:rPr>
              <a:t> lean ratio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3 point </a:t>
            </a:r>
            <a:r>
              <a:rPr lang="en-US" sz="2400" dirty="0" smtClean="0">
                <a:latin typeface="Lucida Fax" pitchFamily="18" charset="0"/>
              </a:rPr>
              <a:t>contact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1"/>
            <a:ext cx="89154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LADDER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194563" name="Picture 3" descr="D:\2022\Videos\Safety Pictures\Ladder0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76200"/>
            <a:ext cx="1939954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91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9154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LADDER SAFETY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LADDER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88306"/>
            <a:ext cx="4724400" cy="4243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2895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1"/>
            <a:ext cx="8534400" cy="5638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MONKEY LADDER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9916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LADDER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3114675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05000"/>
            <a:ext cx="3505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219200"/>
            <a:ext cx="8915400" cy="53339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 from scaffold during erection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 from working platform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Electrocution- from overhead power lines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Falling object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Scaffold collapse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730" y="152400"/>
            <a:ext cx="9144000" cy="978725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HAZARDS - SCAFFOLDING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219200"/>
            <a:ext cx="9067800" cy="54863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Over loaded working platform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Soft ground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Not tied properly with the building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Brazing insufficient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High wind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Incorrect copular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Scaffold erected by incompetent workers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Scaffold not inspected prior to use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2400" y="76201"/>
            <a:ext cx="94488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CAUSE OF SCAFFOLD COLLAPSE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752600"/>
            <a:ext cx="8839200" cy="510539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>
                <a:latin typeface="Lucida Fax" pitchFamily="18" charset="0"/>
              </a:rPr>
              <a:t>Use appropriate scaffold construction method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inspection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Trained and certified worker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Not exceed (SWL) Safe Working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Erection on a level ground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10 feet safe distance from power line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fall protection system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7620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200" dirty="0" smtClean="0">
                <a:latin typeface="Bodoni MT Black" pitchFamily="18" charset="0"/>
              </a:rPr>
              <a:t>SAFETY ARRANGEMENTS -SCAFFOLD</a:t>
            </a:r>
            <a:endParaRPr lang="en-US" sz="32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839200" cy="52578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Guard Rail</a:t>
            </a:r>
          </a:p>
          <a:p>
            <a:pPr marL="1385888" indent="-457200">
              <a:buFont typeface="+mj-lt"/>
              <a:buAutoNum type="alphaLcParenR"/>
            </a:pPr>
            <a:r>
              <a:rPr lang="en-US" sz="2400" dirty="0" smtClean="0">
                <a:latin typeface="Lucida Fax" pitchFamily="18" charset="0"/>
              </a:rPr>
              <a:t>Top Rail</a:t>
            </a:r>
          </a:p>
          <a:p>
            <a:pPr marL="1385888" indent="-457200">
              <a:buFont typeface="+mj-lt"/>
              <a:buAutoNum type="alphaLcParenR"/>
            </a:pPr>
            <a:r>
              <a:rPr lang="en-US" sz="2400" dirty="0" smtClean="0">
                <a:latin typeface="Lucida Fax" pitchFamily="18" charset="0"/>
              </a:rPr>
              <a:t>Mid Rail</a:t>
            </a:r>
          </a:p>
          <a:p>
            <a:pPr marL="1385888" indent="-457200">
              <a:buFont typeface="+mj-lt"/>
              <a:buAutoNum type="alphaLcParenR"/>
            </a:pPr>
            <a:r>
              <a:rPr lang="en-US" sz="2400" dirty="0" smtClean="0">
                <a:latin typeface="Lucida Fax" pitchFamily="18" charset="0"/>
              </a:rPr>
              <a:t>Toe Board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Training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Barricading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Full Body Harness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Safety Nets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Safety Monitoring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PFAS – Personal Fall Arrest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991600" cy="9906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200" dirty="0" smtClean="0">
                <a:latin typeface="Bodoni MT Black" pitchFamily="18" charset="0"/>
              </a:rPr>
              <a:t>SCAFFOLD FALL PROTECTION SYSTEM</a:t>
            </a:r>
            <a:endParaRPr lang="en-US" sz="32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229600" cy="5181600"/>
          </a:xfrm>
        </p:spPr>
        <p:txBody>
          <a:bodyPr>
            <a:normAutofit/>
          </a:bodyPr>
          <a:lstStyle/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  <a:p>
            <a:pPr algn="ctr"/>
            <a:r>
              <a:rPr lang="en-US" sz="2400" dirty="0" smtClean="0">
                <a:latin typeface="Arial Black" pitchFamily="34" charset="0"/>
              </a:rPr>
              <a:t>Fire is a chemical chain reaction between </a:t>
            </a:r>
            <a:r>
              <a:rPr lang="en-US" sz="2400" dirty="0" smtClean="0">
                <a:solidFill>
                  <a:srgbClr val="FF0000"/>
                </a:solidFill>
                <a:latin typeface="Arial Black" pitchFamily="34" charset="0"/>
              </a:rPr>
              <a:t>Fuel</a:t>
            </a:r>
            <a:r>
              <a:rPr lang="en-US" sz="2400" dirty="0" smtClean="0">
                <a:latin typeface="Arial Black" pitchFamily="34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Arial Black" pitchFamily="34" charset="0"/>
              </a:rPr>
              <a:t>Heat</a:t>
            </a:r>
            <a:r>
              <a:rPr lang="en-US" sz="2400" dirty="0" smtClean="0">
                <a:latin typeface="Arial Black" pitchFamily="34" charset="0"/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  <a:latin typeface="Arial Black" pitchFamily="34" charset="0"/>
              </a:rPr>
              <a:t>oxygen</a:t>
            </a:r>
            <a:r>
              <a:rPr lang="en-US" sz="2400" dirty="0" smtClean="0">
                <a:latin typeface="Arial Black" pitchFamily="34" charset="0"/>
              </a:rPr>
              <a:t> 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" y="762000"/>
            <a:ext cx="5638800" cy="1295400"/>
          </a:xfrm>
        </p:spPr>
        <p:txBody>
          <a:bodyPr/>
          <a:lstStyle/>
          <a:p>
            <a:pPr marL="182880" indent="0">
              <a:buNone/>
            </a:pPr>
            <a:r>
              <a:rPr lang="en-US" sz="7200" dirty="0" smtClean="0">
                <a:latin typeface="Bodoni MT Black" pitchFamily="18" charset="0"/>
              </a:rPr>
              <a:t>FIRE</a:t>
            </a:r>
            <a:endParaRPr lang="en-US" sz="72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71600"/>
            <a:ext cx="624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600200"/>
            <a:ext cx="8763000" cy="5105399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Lucida Fax" pitchFamily="18" charset="0"/>
              </a:rPr>
              <a:t>FULL BODY HARNESS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142306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>
                <a:latin typeface="Bodoni MT Black" pitchFamily="18" charset="0"/>
              </a:rPr>
              <a:t>SCAFFOLD FALL PROTECTION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343150"/>
            <a:ext cx="3124200" cy="344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0" y="2326326"/>
            <a:ext cx="3962400" cy="34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066800"/>
            <a:ext cx="8458200" cy="5333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PARTS OF HARNESS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870" y="152400"/>
            <a:ext cx="89154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FULL BODY HARNESS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434352"/>
            <a:ext cx="4114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600200"/>
            <a:ext cx="8839200" cy="5181599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Lucida Fax" pitchFamily="18" charset="0"/>
              </a:rPr>
              <a:t>SAFETY NETS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1371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SCAFFOLD FALL PROTECTION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66800"/>
            <a:ext cx="3533775" cy="2351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1" y="2229136"/>
            <a:ext cx="3470007" cy="3470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00" y="3986551"/>
            <a:ext cx="4708151" cy="25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524000"/>
            <a:ext cx="8839200" cy="50292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Lucida Fax" pitchFamily="18" charset="0"/>
              </a:rPr>
              <a:t>GUARD RAILS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TOP RAIL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MID RAIL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TOE BOARD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1"/>
            <a:ext cx="9144000" cy="1371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SCAFFOLD FALL PROTECTION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90600"/>
            <a:ext cx="4572000" cy="310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67200"/>
            <a:ext cx="4648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1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524000"/>
            <a:ext cx="8686800" cy="51815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Check For Missing Planks </a:t>
            </a:r>
            <a:r>
              <a:rPr lang="en-US" sz="2400" dirty="0" smtClean="0">
                <a:latin typeface="Lucida Fax" pitchFamily="18" charset="0"/>
              </a:rPr>
              <a:t>On Platform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 Check For Missing Guard Rail </a:t>
            </a:r>
            <a:r>
              <a:rPr lang="en-US" sz="2400" dirty="0" smtClean="0">
                <a:latin typeface="Lucida Fax" pitchFamily="18" charset="0"/>
              </a:rPr>
              <a:t>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Check For Proper Access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Check For House Keeping </a:t>
            </a:r>
            <a:r>
              <a:rPr lang="en-US" sz="2400" dirty="0" smtClean="0">
                <a:latin typeface="Lucida Fax" pitchFamily="18" charset="0"/>
              </a:rPr>
              <a:t>On Scaffold Platform (Loose Materials, Working Waste Etc…)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Check For Proper Tying Off </a:t>
            </a:r>
            <a:r>
              <a:rPr lang="en-US" sz="2400" dirty="0" smtClean="0">
                <a:latin typeface="Lucida Fax" pitchFamily="18" charset="0"/>
              </a:rPr>
              <a:t>Building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1668"/>
            <a:ext cx="9144000" cy="133993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SCAFFOLD INSPECTION CHECK LIST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14400"/>
            <a:ext cx="8610600" cy="5943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THREE TYPES OF SCAFF TAG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RED TAG </a:t>
            </a:r>
            <a:r>
              <a:rPr lang="en-US" sz="2400" dirty="0" smtClean="0">
                <a:latin typeface="Lucida Fax" pitchFamily="18" charset="0"/>
              </a:rPr>
              <a:t>– Don’t use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Lucida Fax" pitchFamily="18" charset="0"/>
              </a:rPr>
              <a:t>GREEN TAG </a:t>
            </a:r>
            <a:r>
              <a:rPr lang="en-US" sz="2400" dirty="0" smtClean="0">
                <a:latin typeface="Lucida Fax" pitchFamily="18" charset="0"/>
              </a:rPr>
              <a:t>– OK to use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C000"/>
                </a:solidFill>
                <a:latin typeface="Lucida Fax" pitchFamily="18" charset="0"/>
              </a:rPr>
              <a:t>YELLOW TAG </a:t>
            </a:r>
            <a:r>
              <a:rPr lang="en-US" sz="2400" dirty="0" smtClean="0">
                <a:latin typeface="Lucida Fax" pitchFamily="18" charset="0"/>
              </a:rPr>
              <a:t>– Check with Supervisor</a:t>
            </a:r>
          </a:p>
          <a:p>
            <a:pPr marL="342900" indent="-342900"/>
            <a:endParaRPr lang="en-US" sz="2400" dirty="0" smtClean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If there is 							</a:t>
            </a:r>
            <a:endParaRPr lang="en-US" sz="2400" dirty="0">
              <a:solidFill>
                <a:srgbClr val="0000FF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SCAFF TAG SYSTEM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75" y="4190999"/>
            <a:ext cx="2590800" cy="2296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190999"/>
            <a:ext cx="2514600" cy="229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90999"/>
            <a:ext cx="2781300" cy="2532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0" y="3200400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Lucida Fax" pitchFamily="18" charset="0"/>
              </a:rPr>
              <a:t>NO TAG -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3200400"/>
            <a:ext cx="2945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Lucida Fax" pitchFamily="18" charset="0"/>
              </a:rPr>
              <a:t>DON’T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Lucida Fax" pitchFamily="18" charset="0"/>
              </a:rPr>
              <a:t>USE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1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675120" y="6553200"/>
            <a:ext cx="2468880" cy="3048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76200" y="1066800"/>
            <a:ext cx="9601200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WORK AT HEIGHT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352800"/>
            <a:ext cx="5029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	Work there is a risk of fall liable to cause injury</a:t>
            </a:r>
          </a:p>
          <a:p>
            <a:endParaRPr lang="en-US" sz="2400" dirty="0" smtClean="0">
              <a:solidFill>
                <a:srgbClr val="FF0000"/>
              </a:solidFill>
              <a:latin typeface="Lucida Fax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	Any work above </a:t>
            </a:r>
            <a:r>
              <a:rPr lang="en-US" sz="2400" b="1" dirty="0" smtClean="0">
                <a:solidFill>
                  <a:srgbClr val="0000FF"/>
                </a:solidFill>
                <a:latin typeface="Lucida Fax" pitchFamily="18" charset="0"/>
              </a:rPr>
              <a:t>1.8 meter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from ground level is called work at height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399"/>
            <a:ext cx="8991600" cy="8382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WORK AT HEIGHT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798" y="1066800"/>
            <a:ext cx="8763001" cy="5486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RESULT OF FALLING FROM HEIGHT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FATALITY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SPINAL INJURY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MULTIPLE BROKEN BONES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4741"/>
            <a:ext cx="9144000" cy="96586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WORK AT HEIGHT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57246"/>
            <a:ext cx="2874532" cy="2183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7600"/>
            <a:ext cx="2895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657599"/>
            <a:ext cx="2595563" cy="2707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26" y="3657599"/>
            <a:ext cx="2631374" cy="27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868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HAZARDS OF WORK AT HEIGHT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VERTICAL HEIGHT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FALLING METERIALS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WEATHER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UN PROTECTED EDGS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SLOPPING ROOFS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WORK AT HEIGHT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88" y="3505200"/>
            <a:ext cx="4114800" cy="28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981200" y="2133600"/>
            <a:ext cx="1981200" cy="4724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153400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3600" dirty="0" smtClean="0">
                <a:latin typeface="Bodoni MT Black" pitchFamily="18" charset="0"/>
              </a:rPr>
              <a:t>CLASSIFICATION OF FIRE</a:t>
            </a:r>
            <a:endParaRPr lang="en-US" sz="3600" dirty="0">
              <a:latin typeface="Bodoni MT Black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072559"/>
              </p:ext>
            </p:extLst>
          </p:nvPr>
        </p:nvGraphicFramePr>
        <p:xfrm>
          <a:off x="152400" y="1386840"/>
          <a:ext cx="8839200" cy="531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6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59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699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24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Lucida Fax" pitchFamily="18" charset="0"/>
                        </a:rPr>
                        <a:t>DESCRIPTION</a:t>
                      </a:r>
                      <a:endParaRPr lang="en-US" sz="2400" dirty="0">
                        <a:solidFill>
                          <a:schemeClr val="tx2"/>
                        </a:solidFill>
                        <a:latin typeface="Lucida Fax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/>
                          </a:solidFill>
                          <a:latin typeface="Lucida Fax" pitchFamily="18" charset="0"/>
                        </a:rPr>
                        <a:t>EXAMPLE</a:t>
                      </a:r>
                      <a:endParaRPr lang="en-US" sz="2400" dirty="0">
                        <a:solidFill>
                          <a:schemeClr val="tx2"/>
                        </a:solidFill>
                        <a:latin typeface="Lucida Fax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A</a:t>
                      </a: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(Solid)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Fire involving ordinary combustible </a:t>
                      </a:r>
                      <a:r>
                        <a:rPr lang="en-US" sz="2400" b="0" u="sng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solid</a:t>
                      </a:r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 materials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Wood, Paper, Textiles</a:t>
                      </a:r>
                      <a:endParaRPr lang="en-US" sz="2400" b="0" dirty="0">
                        <a:solidFill>
                          <a:srgbClr val="FF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312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00FF"/>
                          </a:solidFill>
                          <a:latin typeface="Aparajita" pitchFamily="34" charset="0"/>
                          <a:cs typeface="Aparajita" pitchFamily="34" charset="0"/>
                        </a:rPr>
                        <a:t>B</a:t>
                      </a: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0000FF"/>
                          </a:solidFill>
                          <a:latin typeface="Aparajita" pitchFamily="34" charset="0"/>
                          <a:cs typeface="Aparajita" pitchFamily="34" charset="0"/>
                        </a:rPr>
                        <a:t>(Liquid)</a:t>
                      </a:r>
                      <a:endParaRPr lang="en-US" sz="2400" b="0" dirty="0">
                        <a:solidFill>
                          <a:srgbClr val="0000FF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dirty="0" smtClean="0">
                          <a:solidFill>
                            <a:srgbClr val="0000FF"/>
                          </a:solidFill>
                          <a:latin typeface="Aparajita" pitchFamily="34" charset="0"/>
                          <a:cs typeface="Aparajita" pitchFamily="34" charset="0"/>
                        </a:rPr>
                        <a:t>Fire involving flammable </a:t>
                      </a:r>
                      <a:r>
                        <a:rPr lang="en-US" sz="2400" b="0" u="sng" dirty="0" smtClean="0">
                          <a:solidFill>
                            <a:srgbClr val="0000FF"/>
                          </a:solidFill>
                          <a:latin typeface="Aparajita" pitchFamily="34" charset="0"/>
                          <a:cs typeface="Aparajita" pitchFamily="34" charset="0"/>
                        </a:rPr>
                        <a:t>liquids</a:t>
                      </a:r>
                      <a:endParaRPr lang="en-US" sz="2400" b="0" u="sng" dirty="0">
                        <a:solidFill>
                          <a:srgbClr val="0000FF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solidFill>
                            <a:srgbClr val="0000FF"/>
                          </a:solidFill>
                          <a:latin typeface="Aparajita" pitchFamily="34" charset="0"/>
                          <a:cs typeface="Aparajita" pitchFamily="34" charset="0"/>
                        </a:rPr>
                        <a:t>Petroleum Products, Paints</a:t>
                      </a:r>
                      <a:endParaRPr lang="en-US" sz="2400" b="0" dirty="0">
                        <a:solidFill>
                          <a:srgbClr val="0000FF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312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C</a:t>
                      </a: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(Gases)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Fire involving gases or liquefied </a:t>
                      </a:r>
                      <a:r>
                        <a:rPr lang="en-US" sz="2400" b="0" u="sng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gases</a:t>
                      </a:r>
                      <a:endParaRPr lang="en-US" sz="2400" b="0" u="sng" dirty="0">
                        <a:solidFill>
                          <a:srgbClr val="00B05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LPG,</a:t>
                      </a:r>
                      <a:r>
                        <a:rPr lang="en-US" sz="2400" b="0" baseline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 H</a:t>
                      </a:r>
                      <a:r>
                        <a:rPr lang="en-US" sz="2400" b="0" baseline="-2500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2</a:t>
                      </a:r>
                      <a:r>
                        <a:rPr lang="en-US" sz="2400" b="0" baseline="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S, H</a:t>
                      </a:r>
                      <a:r>
                        <a:rPr lang="en-US" sz="2400" b="0" baseline="-25000" dirty="0" smtClean="0">
                          <a:solidFill>
                            <a:srgbClr val="00B050"/>
                          </a:solidFill>
                          <a:latin typeface="Aparajita" pitchFamily="34" charset="0"/>
                          <a:cs typeface="Aparajita" pitchFamily="34" charset="0"/>
                        </a:rPr>
                        <a:t>2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D</a:t>
                      </a: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(Metal)</a:t>
                      </a:r>
                      <a:endParaRPr lang="en-US" sz="2400" b="0" dirty="0">
                        <a:solidFill>
                          <a:srgbClr val="C0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b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Fire that occur</a:t>
                      </a:r>
                      <a:r>
                        <a:rPr lang="en-US" sz="2400" b="0" baseline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 in combustible </a:t>
                      </a:r>
                      <a:r>
                        <a:rPr lang="en-US" sz="2400" b="0" u="sng" baseline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metals </a:t>
                      </a:r>
                      <a:endParaRPr lang="en-US" sz="2400" b="0" u="sng" dirty="0" smtClean="0">
                        <a:solidFill>
                          <a:srgbClr val="C0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Sodium, Zinc, Potassium</a:t>
                      </a:r>
                      <a:r>
                        <a:rPr lang="en-US" sz="2400" b="0" baseline="0" dirty="0" smtClean="0">
                          <a:solidFill>
                            <a:srgbClr val="C00000"/>
                          </a:solidFill>
                          <a:latin typeface="Aparajita" pitchFamily="34" charset="0"/>
                          <a:cs typeface="Aparajita" pitchFamily="34" charset="0"/>
                        </a:rPr>
                        <a:t>, Mg</a:t>
                      </a:r>
                      <a:endParaRPr lang="en-US" sz="2400" b="0" dirty="0">
                        <a:solidFill>
                          <a:srgbClr val="C00000"/>
                        </a:solidFill>
                        <a:latin typeface="Aparajita" pitchFamily="34" charset="0"/>
                        <a:cs typeface="Aparajita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0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990600"/>
            <a:ext cx="8915400" cy="5867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CONTROL MEASURE FOR WORKING AT HEIGHT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TRAINING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BARRICATION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FULL BODY HARNESS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SAFETY NETS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PFAS-PERSONAL FALL ARREST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GUARD RAILS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6617"/>
            <a:ext cx="9144000" cy="877784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WORK AT HEIGHT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509373"/>
            <a:ext cx="2714624" cy="1767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4267200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57687"/>
            <a:ext cx="2324100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52950"/>
            <a:ext cx="2762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77000" y="6477000"/>
            <a:ext cx="2514600" cy="3048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610600" cy="21336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MANUAL HANDLING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95600"/>
            <a:ext cx="3352799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534400" cy="5629864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Task which involves people moving or handling or shifting of materials by using bodily force</a:t>
            </a:r>
          </a:p>
          <a:p>
            <a:pPr algn="just"/>
            <a:endParaRPr lang="en-US" sz="2400" dirty="0" smtClean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latin typeface="Lucida Fax" pitchFamily="18" charset="0"/>
              </a:rPr>
              <a:t>Example:</a:t>
            </a:r>
          </a:p>
          <a:p>
            <a:pPr marL="62547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Lifting</a:t>
            </a:r>
          </a:p>
          <a:p>
            <a:pPr marL="62547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Lowering</a:t>
            </a:r>
          </a:p>
          <a:p>
            <a:pPr algn="just"/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MANUAL HANDLING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00" y="2590800"/>
            <a:ext cx="3048000" cy="35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86800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Manual Handling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Twisting and Turning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Heavy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Dropping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Sharp Edges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Hot Load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304" y="76201"/>
            <a:ext cx="90678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MANUAL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124200"/>
            <a:ext cx="2514600" cy="2642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76400"/>
            <a:ext cx="1762125" cy="260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8015"/>
            <a:ext cx="2488870" cy="22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10738" y="914400"/>
            <a:ext cx="8680862" cy="5791199"/>
          </a:xfrm>
        </p:spPr>
        <p:txBody>
          <a:bodyPr>
            <a:normAutofit/>
          </a:bodyPr>
          <a:lstStyle/>
          <a:p>
            <a:r>
              <a:rPr lang="en-US" sz="2400" b="1" u="sng" dirty="0" err="1" smtClean="0">
                <a:latin typeface="Lucida Fax" pitchFamily="18" charset="0"/>
              </a:rPr>
              <a:t>Manul</a:t>
            </a:r>
            <a:r>
              <a:rPr lang="en-US" sz="2400" b="1" u="sng" dirty="0" smtClean="0">
                <a:latin typeface="Lucida Fax" pitchFamily="18" charset="0"/>
              </a:rPr>
              <a:t> handling injuries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Back injuries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Muscular sprain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Cuts and abrasion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Fracture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Open injuries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Swelling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Hernia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9144000" cy="749135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MANUAL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90600"/>
            <a:ext cx="2857500" cy="297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419600"/>
            <a:ext cx="2695575" cy="20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8" y="4683516"/>
            <a:ext cx="2409825" cy="1895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50" y="4902591"/>
            <a:ext cx="3200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912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Assess the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Position of feet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Bend knees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Leg muscle support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Back straight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Arm closed to the body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Avoid twisting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228601"/>
            <a:ext cx="8763000" cy="609599"/>
          </a:xfrm>
        </p:spPr>
        <p:txBody>
          <a:bodyPr/>
          <a:lstStyle/>
          <a:p>
            <a:pPr marL="182880" indent="0">
              <a:buNone/>
            </a:pPr>
            <a:r>
              <a:rPr lang="en-US" sz="3600" dirty="0">
                <a:latin typeface="Bodoni MT Black" pitchFamily="18" charset="0"/>
              </a:rPr>
              <a:t>MANUAL </a:t>
            </a:r>
            <a:r>
              <a:rPr lang="en-US" sz="3600" dirty="0" smtClean="0">
                <a:latin typeface="Bodoni MT Black" pitchFamily="18" charset="0"/>
              </a:rPr>
              <a:t>HANDLING TECHNIQUE</a:t>
            </a:r>
            <a:endParaRPr lang="en-US" sz="3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114800"/>
            <a:ext cx="533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0" y="6019800"/>
            <a:ext cx="5637010" cy="586255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0" y="990600"/>
            <a:ext cx="77087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EXCAVATION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410200" cy="31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15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Digging of earth surface </a:t>
            </a:r>
            <a:r>
              <a:rPr lang="en-US" sz="2400" dirty="0" smtClean="0">
                <a:latin typeface="Lucida Fax" pitchFamily="18" charset="0"/>
              </a:rPr>
              <a:t>or making depression on earth surface</a:t>
            </a:r>
          </a:p>
          <a:p>
            <a:pPr algn="just"/>
            <a:r>
              <a:rPr lang="en-US" sz="2400" dirty="0">
                <a:latin typeface="Lucida Fax" pitchFamily="18" charset="0"/>
              </a:rPr>
              <a:t>	</a:t>
            </a:r>
            <a:r>
              <a:rPr lang="en-US" sz="2400" dirty="0" smtClean="0">
                <a:latin typeface="Lucida Fax" pitchFamily="18" charset="0"/>
              </a:rPr>
              <a:t>Either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manually</a:t>
            </a: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smtClean="0">
                <a:latin typeface="Lucida Fax" pitchFamily="18" charset="0"/>
              </a:rPr>
              <a:t>or </a:t>
            </a:r>
            <a:r>
              <a:rPr lang="en-US" sz="2400" smtClean="0">
                <a:solidFill>
                  <a:srgbClr val="0000FF"/>
                </a:solidFill>
                <a:latin typeface="Lucida Fax" pitchFamily="18" charset="0"/>
              </a:rPr>
              <a:t>mechanically</a:t>
            </a:r>
            <a:endParaRPr lang="en-US" sz="2400" dirty="0" smtClean="0">
              <a:solidFill>
                <a:srgbClr val="0000FF"/>
              </a:solidFill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r>
              <a:rPr lang="en-US" sz="2400" u="sng" dirty="0" smtClean="0">
                <a:latin typeface="Lucida Fax" pitchFamily="18" charset="0"/>
              </a:rPr>
              <a:t>What is Trench ?</a:t>
            </a:r>
          </a:p>
          <a:p>
            <a:r>
              <a:rPr lang="en-US" sz="2400" dirty="0" smtClean="0">
                <a:latin typeface="Lucida Fax" pitchFamily="18" charset="0"/>
              </a:rPr>
              <a:t>	Trench is a narrow excavation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depth is greater than width 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0600"/>
            <a:ext cx="390525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91001"/>
            <a:ext cx="39909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6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638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Excavation hazard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Cave in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water accumulation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deficiency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Toxic and flammable gases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Falling objects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People falling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Side wall collapse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144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43000"/>
            <a:ext cx="2733675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276599"/>
            <a:ext cx="2047875" cy="1391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4876799"/>
            <a:ext cx="2676525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799"/>
            <a:ext cx="28479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91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Preventive Measures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inspection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Provide sign board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Barricading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Suitable side wall protection system (Sloping &amp; Benching, Shoring, Shielding)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De-watering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Conduct gas test (O</a:t>
            </a:r>
            <a:r>
              <a:rPr lang="en-US" sz="1600" dirty="0" smtClean="0">
                <a:latin typeface="Lucida Fax" pitchFamily="18" charset="0"/>
              </a:rPr>
              <a:t>2, </a:t>
            </a:r>
            <a:r>
              <a:rPr lang="en-US" sz="2400" dirty="0" smtClean="0">
                <a:latin typeface="Lucida Fax" pitchFamily="18" charset="0"/>
              </a:rPr>
              <a:t>CO, H</a:t>
            </a:r>
            <a:r>
              <a:rPr lang="en-US" sz="16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S, Methane)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Removed soil , two feet from the side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Around traffic, use reflective vets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Access ladder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1"/>
            <a:ext cx="91440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0"/>
            <a:ext cx="8686800" cy="35052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NATIONAL SAFETY DAY – 4</a:t>
            </a:r>
            <a:r>
              <a:rPr lang="en-US" sz="4000" baseline="30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th</a:t>
            </a: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/>
            </a:r>
            <a:b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MARCH	</a:t>
            </a:r>
            <a:b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/>
            </a:r>
            <a:b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NATIONAL FIRE DAY- 14</a:t>
            </a:r>
            <a:r>
              <a:rPr lang="en-US" sz="4000" baseline="30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th</a:t>
            </a: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/>
            </a:r>
            <a:b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effectLst/>
                <a:latin typeface="Bookman Old Style" pitchFamily="18" charset="0"/>
              </a:rPr>
              <a:t>APRIL	</a:t>
            </a:r>
            <a:endParaRPr lang="en-US" sz="4000" dirty="0">
              <a:solidFill>
                <a:schemeClr val="tx1"/>
              </a:solidFill>
              <a:effectLst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3124200" cy="5562600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 CONDUCTION</a:t>
            </a:r>
            <a:r>
              <a:rPr lang="en-US" sz="2400" dirty="0" smtClean="0">
                <a:latin typeface="Lucida Fax" pitchFamily="18" charset="0"/>
              </a:rPr>
              <a:t> 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Heat transfer through a medium of solid body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b="1" u="sng" dirty="0" smtClean="0">
                <a:latin typeface="Lucida Fax" pitchFamily="18" charset="0"/>
              </a:rPr>
              <a:t>CONVECTION 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Heat transfer through upward motion of heated matters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 RADIATION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Heat transfer through air heat wave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95250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b="0" dirty="0" smtClean="0">
                <a:latin typeface="Bodoni MT Black" pitchFamily="18" charset="0"/>
              </a:rPr>
              <a:t>METHODS OF HEAT TRANSFER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828800"/>
            <a:ext cx="45517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798" y="1066800"/>
            <a:ext cx="8686801" cy="51816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EXCAVATION-</a:t>
            </a: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u="sng" dirty="0">
                <a:latin typeface="Lucida Fax" pitchFamily="18" charset="0"/>
              </a:rPr>
              <a:t>SUITABLE SIDE WALL PROCTION SYSTEM</a:t>
            </a:r>
            <a:r>
              <a:rPr lang="en-US" sz="2400" b="1" u="sng" dirty="0" smtClean="0">
                <a:latin typeface="Lucida Fax" pitchFamily="18" charset="0"/>
              </a:rPr>
              <a:t>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SLOPING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BENCHING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SHORING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SHIELDING SYSTEM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20782" y="76200"/>
            <a:ext cx="8775551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3810000"/>
            <a:ext cx="3269673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75" y="1600200"/>
            <a:ext cx="3048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05200"/>
            <a:ext cx="1964377" cy="258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075957"/>
            <a:ext cx="29909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8458200" cy="5105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sloping 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A method of excavating in which the sides of an excavation are laid back to a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safe angle </a:t>
            </a:r>
            <a:r>
              <a:rPr lang="en-US" sz="2400" dirty="0" smtClean="0">
                <a:latin typeface="Lucida Fax" pitchFamily="18" charset="0"/>
              </a:rPr>
              <a:t>to prevent cave-in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915400" cy="6858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200" dirty="0">
                <a:latin typeface="Lucida Fax" pitchFamily="18" charset="0"/>
              </a:rPr>
              <a:t>EXCAVATION PROTECTION SYSTEM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05" y="3200400"/>
            <a:ext cx="3200400" cy="132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2" y="4852962"/>
            <a:ext cx="3944587" cy="183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416952"/>
            <a:ext cx="2962275" cy="29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686800" cy="5181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BENCHING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A method of protecting employees from cave-ins by excavating the side s of an excavation to form one or a series of horizontal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steps</a:t>
            </a:r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5200"/>
            <a:ext cx="41910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39836"/>
            <a:ext cx="3774768" cy="28194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228600"/>
            <a:ext cx="8915400" cy="6858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Lucida Fax" pitchFamily="18" charset="0"/>
                <a:ea typeface="+mj-ea"/>
                <a:cs typeface="+mj-cs"/>
              </a:rPr>
              <a:t>EXCAVATION PROTECTION SYSTEM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Lucida Fax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08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534400" cy="5105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SHORING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Hydraulic</a:t>
            </a:r>
            <a:r>
              <a:rPr lang="en-US" sz="2400" dirty="0" smtClean="0">
                <a:latin typeface="Lucida Fax" pitchFamily="18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timber</a:t>
            </a:r>
            <a:r>
              <a:rPr lang="en-US" sz="2400" dirty="0" smtClean="0">
                <a:latin typeface="Lucida Fax" pitchFamily="18" charset="0"/>
              </a:rPr>
              <a:t> or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mechanical</a:t>
            </a: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system</a:t>
            </a:r>
            <a:r>
              <a:rPr lang="en-US" sz="2400" dirty="0" smtClean="0">
                <a:latin typeface="Lucida Fax" pitchFamily="18" charset="0"/>
              </a:rPr>
              <a:t> that support the sides of an excavation , designed to prevent cave-ins</a:t>
            </a:r>
            <a:endParaRPr lang="en-US" sz="2400" dirty="0"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5200"/>
            <a:ext cx="3505200" cy="2850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05199"/>
            <a:ext cx="3766689" cy="2850079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228600"/>
            <a:ext cx="8915400" cy="6858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Lucida Fax" pitchFamily="18" charset="0"/>
                <a:ea typeface="+mj-ea"/>
                <a:cs typeface="+mj-cs"/>
              </a:rPr>
              <a:t>EXCAVATION PROTECTION SYSTEM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Lucida Fax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23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762999" cy="5029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SHIELDING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A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structure</a:t>
            </a:r>
            <a:r>
              <a:rPr lang="en-US" sz="2400" dirty="0" smtClean="0">
                <a:latin typeface="Lucida Fax" pitchFamily="18" charset="0"/>
              </a:rPr>
              <a:t> that is able to with stand the forces imposed on it by cave-ins, and in the process, protects employees inside the structure</a:t>
            </a:r>
            <a:endParaRPr lang="en-US" sz="2400" dirty="0">
              <a:latin typeface="Lucida Fax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87588"/>
            <a:ext cx="3876675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3787588"/>
            <a:ext cx="3484283" cy="2613212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0" y="228600"/>
            <a:ext cx="8915400" cy="6858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Lucida Fax" pitchFamily="18" charset="0"/>
                <a:ea typeface="+mj-ea"/>
                <a:cs typeface="+mj-cs"/>
              </a:rPr>
              <a:t>EXCAVATION PROTECTION SYSTEM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Lucida Fax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06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828800"/>
            <a:ext cx="8839200" cy="45719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Traffic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Nearest structures and their condition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Soil test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Over head and under ground utilities ( Telephone lines, Electric lines, Water Lines, Other pipe lines )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04800"/>
            <a:ext cx="9067800" cy="1066800"/>
          </a:xfrm>
        </p:spPr>
        <p:txBody>
          <a:bodyPr/>
          <a:lstStyle/>
          <a:p>
            <a:pPr marL="182880" indent="0" algn="just">
              <a:buNone/>
            </a:pPr>
            <a:r>
              <a:rPr lang="en-US" sz="3200" dirty="0" smtClean="0">
                <a:latin typeface="Bodoni MT Black" pitchFamily="18" charset="0"/>
              </a:rPr>
              <a:t>SITE CONDITION SHALL BE CHEKED </a:t>
            </a:r>
            <a:r>
              <a:rPr lang="en-US" sz="3200" dirty="0" smtClean="0">
                <a:solidFill>
                  <a:srgbClr val="FF0000"/>
                </a:solidFill>
                <a:latin typeface="Bodoni MT Black" pitchFamily="18" charset="0"/>
              </a:rPr>
              <a:t>BEFORE STARTING EXCAVATION </a:t>
            </a:r>
            <a:endParaRPr lang="en-US" sz="3200" dirty="0">
              <a:solidFill>
                <a:srgbClr val="FF0000"/>
              </a:solidFill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8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PREVENTION PEOPLE FALLING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Barricading and Toe board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Good light and sign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Crossing point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Access ladder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Ladder to extents  1 m above edges of excavation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47800"/>
            <a:ext cx="303847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5" y="3962400"/>
            <a:ext cx="3282909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962400"/>
            <a:ext cx="1714500" cy="251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80818"/>
            <a:ext cx="2486025" cy="20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9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PROTECTION FROM VECHICLES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Fence or Barricading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Hand or Mechanical Signal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Stop Logs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Grade soil away from excavation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Good Light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0"/>
            <a:ext cx="8165951" cy="96586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89" y="1066800"/>
            <a:ext cx="27432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01352"/>
            <a:ext cx="5410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6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066800"/>
            <a:ext cx="9067800" cy="5638799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General tips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Any excavation or trench 4 feet or deeper shall be considered on a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Confined Space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If the work around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Traffic Pedestrian Safety </a:t>
            </a:r>
            <a:r>
              <a:rPr lang="en-US" sz="2400" dirty="0" smtClean="0">
                <a:latin typeface="Lucida Fax" pitchFamily="18" charset="0"/>
              </a:rPr>
              <a:t>very important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competent person </a:t>
            </a:r>
            <a:r>
              <a:rPr lang="en-US" sz="2400" dirty="0" smtClean="0">
                <a:latin typeface="Lucida Fax" pitchFamily="18" charset="0"/>
              </a:rPr>
              <a:t>inspect excavation on daily check adjacent area for possible cave-in failure of protective system and equipment,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hazardous atmosphere </a:t>
            </a:r>
            <a:r>
              <a:rPr lang="en-US" sz="2400" dirty="0" smtClean="0">
                <a:latin typeface="Lucida Fax" pitchFamily="18" charset="0"/>
              </a:rPr>
              <a:t>or other hazardous condition.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Identify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under ground utilities </a:t>
            </a:r>
            <a:r>
              <a:rPr lang="en-US" sz="2400" dirty="0" smtClean="0">
                <a:latin typeface="Lucida Fax" pitchFamily="18" charset="0"/>
              </a:rPr>
              <a:t>by using Site Map, Utilities Detectors, Sign Board and Route Marks</a:t>
            </a:r>
          </a:p>
          <a:p>
            <a:pPr algn="just"/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678" y="76200"/>
            <a:ext cx="8960922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EXCAVATION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57800" y="5715000"/>
            <a:ext cx="5637010" cy="433855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0"/>
            <a:ext cx="9144000" cy="13716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CONFINED SPACE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22418"/>
            <a:ext cx="468357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743200" y="2362200"/>
            <a:ext cx="2286000" cy="1295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8000999" cy="609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FIRE TRIANGLE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12156"/>
            <a:ext cx="5313287" cy="32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Confined space has limited entry / exit, insufficient natural ventilation, lighting and not designed for continuous worker occupancy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124200"/>
            <a:ext cx="54428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1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534400" cy="5638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EXAMPLES OF CONFINED SPACES</a:t>
            </a:r>
            <a:endParaRPr lang="en-US" sz="2400" b="1" u="sng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STORAGE TANKS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MANHOLES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PIPE LINES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OIL PITS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WELLS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DUCTS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VESSELLS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8392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730772"/>
            <a:ext cx="2378894" cy="1632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32" y="1730772"/>
            <a:ext cx="2545093" cy="1658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3476501"/>
            <a:ext cx="270510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32" y="3476501"/>
            <a:ext cx="2466975" cy="1546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4995305"/>
            <a:ext cx="2695575" cy="1695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057651"/>
            <a:ext cx="2619375" cy="1676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5076700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Hazards of confined space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deficient atmosphere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enriched atmosphere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Flammable atmosphere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Toxic atmosphere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Mechanical and Electrical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Engulfment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High temperature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Wet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Falling objects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High Noise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Poisonous Creature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626" y="228600"/>
            <a:ext cx="8915400" cy="6858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2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Potential Hazards in Confined Space</a:t>
            </a:r>
          </a:p>
          <a:p>
            <a:r>
              <a:rPr lang="en-US" sz="2400" b="1" u="sng" dirty="0" smtClean="0">
                <a:latin typeface="Lucida Fax" pitchFamily="18" charset="0"/>
              </a:rPr>
              <a:t>Oxygen Deficiency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&lt; 19.5% -23.5% oxygen concentration</a:t>
            </a:r>
          </a:p>
          <a:p>
            <a:r>
              <a:rPr lang="en-US" sz="2400" b="1" u="sng" dirty="0" smtClean="0">
                <a:latin typeface="Lucida Fax" pitchFamily="18" charset="0"/>
              </a:rPr>
              <a:t>Toxic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Gasoline Fumes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Carbon Monoxide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Hydrogen Sulfide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Welding fumes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Corrosives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19" y="2514600"/>
            <a:ext cx="2319391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252588"/>
            <a:ext cx="2667000" cy="24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Combustibles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Methane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Hydrogen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Acetylene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Propane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u="sng" dirty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Electricity or Mechanical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Mixer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Crusher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08751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00200"/>
            <a:ext cx="3127545" cy="20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610600" cy="5867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ATMOSPHERIC HAZARDS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deficiency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enrichment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Combustible/ flammable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Toxic gases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399"/>
            <a:ext cx="8915400" cy="7620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0"/>
            <a:ext cx="2947555" cy="2132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2400"/>
            <a:ext cx="2466975" cy="21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599"/>
            <a:ext cx="8610600" cy="5638801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OXYGEN DEFICIENT ATMOSPHERES</a:t>
            </a:r>
          </a:p>
          <a:p>
            <a:endParaRPr lang="en-US" sz="2400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89154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60830"/>
              </p:ext>
            </p:extLst>
          </p:nvPr>
        </p:nvGraphicFramePr>
        <p:xfrm>
          <a:off x="457200" y="1676400"/>
          <a:ext cx="7467600" cy="4613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2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873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42257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19.5%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SAFE ZONE, MINIMUM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 FOR SAFE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15-19%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DECREASED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ABILITY </a:t>
                      </a:r>
                      <a:r>
                        <a:rPr lang="en-US" sz="2000" baseline="0" smtClean="0">
                          <a:latin typeface="Lucida Fax" pitchFamily="18" charset="0"/>
                        </a:rPr>
                        <a:t>TO WORK.</a:t>
                      </a:r>
                      <a:endParaRPr lang="en-US" sz="2000" baseline="0" dirty="0" smtClean="0">
                        <a:latin typeface="Lucida Fax" pitchFamily="18" charset="0"/>
                      </a:endParaRPr>
                    </a:p>
                    <a:p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12-14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RESPIRATION INCREASES. POOR JUDGMENT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10-12%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RESPIRATION INCREASES. LIPS BLUE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8-10%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MENTAL FAILURE, UNCONSCIOUSNESS, VOMITING, NAUSEA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6-8%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DIFFICULT BREATHING, DEATH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IN MINUTES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225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4-6%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COMA IN 40 SECONDS, DEATH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5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990600"/>
            <a:ext cx="8534400" cy="5715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Oxygen Enriched Atmosphere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level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above 23.5%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Causes flammable and combustible materials to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burn violently </a:t>
            </a:r>
            <a:r>
              <a:rPr lang="en-US" sz="2400" dirty="0" smtClean="0">
                <a:latin typeface="Lucida Fax" pitchFamily="18" charset="0"/>
              </a:rPr>
              <a:t>when ignited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Never use pure oxygen </a:t>
            </a:r>
            <a:r>
              <a:rPr lang="en-US" sz="2400" dirty="0" smtClean="0">
                <a:latin typeface="Lucida Fax" pitchFamily="18" charset="0"/>
              </a:rPr>
              <a:t>to ventilate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Never store or place compressed tanks </a:t>
            </a:r>
            <a:r>
              <a:rPr lang="en-US" sz="2400" dirty="0" smtClean="0">
                <a:latin typeface="Lucida Fax" pitchFamily="18" charset="0"/>
              </a:rPr>
              <a:t>in a confined space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915400" cy="725383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CONFINED SPACE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0"/>
            <a:ext cx="480119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General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Limited Access &amp; Egress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Limited illumination and ventilation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Slip fall on wet surface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High temperature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Poisonous creatures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38600"/>
            <a:ext cx="315365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Engulfment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Possibility of engulfment by flooding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Water or Sewage Flow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Loose, Granular Materials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89154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886200"/>
            <a:ext cx="305276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86200"/>
            <a:ext cx="29718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0"/>
            <a:ext cx="23908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8991600" cy="5334000"/>
          </a:xfrm>
        </p:spPr>
        <p:txBody>
          <a:bodyPr>
            <a:normAutofit/>
          </a:bodyPr>
          <a:lstStyle/>
          <a:p>
            <a:pPr algn="just"/>
            <a:endParaRPr lang="en-IN" sz="2400" b="1" u="sng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STARVATION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Limitation or </a:t>
            </a:r>
            <a:r>
              <a:rPr lang="en-IN" sz="2400" dirty="0" smtClean="0">
                <a:solidFill>
                  <a:srgbClr val="C00000"/>
                </a:solidFill>
                <a:latin typeface="Lucida Fax" panose="02060602050505020204" pitchFamily="18" charset="0"/>
              </a:rPr>
              <a:t>removal of fuel </a:t>
            </a:r>
            <a:r>
              <a:rPr lang="en-IN" sz="2400" dirty="0" smtClean="0">
                <a:latin typeface="Lucida Fax" panose="02060602050505020204" pitchFamily="18" charset="0"/>
              </a:rPr>
              <a:t>from the scene of fire is known as starvation</a:t>
            </a:r>
          </a:p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SMOTHERING or BLANKETING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Limitation or </a:t>
            </a:r>
            <a:r>
              <a:rPr lang="en-IN" sz="2400" dirty="0" smtClean="0">
                <a:solidFill>
                  <a:srgbClr val="C00000"/>
                </a:solidFill>
                <a:latin typeface="Lucida Fax" panose="02060602050505020204" pitchFamily="18" charset="0"/>
              </a:rPr>
              <a:t>removal of oxygen </a:t>
            </a:r>
            <a:r>
              <a:rPr lang="en-IN" sz="2400" dirty="0" smtClean="0">
                <a:latin typeface="Lucida Fax" panose="02060602050505020204" pitchFamily="18" charset="0"/>
              </a:rPr>
              <a:t>from the scene of fire is known as smothering</a:t>
            </a:r>
          </a:p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COOLING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Limitation or </a:t>
            </a:r>
            <a:r>
              <a:rPr lang="en-IN" sz="2400" dirty="0" smtClean="0">
                <a:solidFill>
                  <a:srgbClr val="C00000"/>
                </a:solidFill>
                <a:latin typeface="Lucida Fax" panose="02060602050505020204" pitchFamily="18" charset="0"/>
              </a:rPr>
              <a:t>removal of heat </a:t>
            </a:r>
            <a:r>
              <a:rPr lang="en-IN" sz="2400" dirty="0" smtClean="0">
                <a:latin typeface="Lucida Fax" panose="02060602050505020204" pitchFamily="18" charset="0"/>
              </a:rPr>
              <a:t>from the scene of fire is known as cooling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809717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EXTINGUISHING METHODS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Mechanical and Electrical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Unexpected movements of mechanical equipments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 shock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399"/>
            <a:ext cx="3590925" cy="242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63586"/>
            <a:ext cx="3429000" cy="242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600200"/>
            <a:ext cx="8610600" cy="51054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Check oxygen level, permissible is 19.5% to 23.5%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Check for flammable gases, below 10% of its LEL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Check the concentration of toxic gases available and measure with </a:t>
            </a:r>
            <a:r>
              <a:rPr lang="en-US" sz="2400" dirty="0" err="1" smtClean="0">
                <a:latin typeface="Lucida Fax" pitchFamily="18" charset="0"/>
              </a:rPr>
              <a:t>ppm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ventilation and illumination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Isolate the space before entering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Worker must be trained and qualified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Provide a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safety attendant</a:t>
            </a:r>
            <a:r>
              <a:rPr lang="en-US" sz="2400" dirty="0" smtClean="0">
                <a:latin typeface="Lucida Fax" pitchFamily="18" charset="0"/>
              </a:rPr>
              <a:t> out side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suitable PPE’S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extra low voltage equipments (24V)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8763000" cy="13715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  <a:r>
              <a:rPr lang="en-US" sz="4000" dirty="0" smtClean="0">
                <a:latin typeface="Bodoni MT Black" pitchFamily="18" charset="0"/>
              </a:rPr>
              <a:t> SAFETY ARREGEMENTS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95400"/>
            <a:ext cx="678423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534400" cy="5181599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Personal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entry/ exit log sheet </a:t>
            </a:r>
            <a:r>
              <a:rPr lang="en-US" sz="2400" dirty="0" smtClean="0">
                <a:latin typeface="Lucida Fax" pitchFamily="18" charset="0"/>
              </a:rPr>
              <a:t>shall be maintained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For columns, tanks and other sludge contaminated confined spaces,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first entry shall be with airline respirator only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All man ways shall be barricaded and </a:t>
            </a:r>
            <a:r>
              <a:rPr lang="en-US" sz="2400" u="sng" dirty="0" smtClean="0">
                <a:solidFill>
                  <a:srgbClr val="FF0000"/>
                </a:solidFill>
                <a:latin typeface="Lucida Fax" pitchFamily="18" charset="0"/>
              </a:rPr>
              <a:t>no entry without permit</a:t>
            </a:r>
            <a:r>
              <a:rPr lang="en-US" sz="2400" u="sng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sign shall be posted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4741"/>
            <a:ext cx="8534400" cy="134686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CONFINED SPACE SAFETY ARREGEMENTS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2" y="4419600"/>
            <a:ext cx="18669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3076575" cy="222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419600"/>
            <a:ext cx="2133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676400"/>
            <a:ext cx="8534400" cy="5105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Mechanical ventilation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By using filtered compressed air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By using a blower fan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by using an exhaust fan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67118"/>
            <a:ext cx="8610600" cy="138068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 SAFETY ARREGEMENTS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7200"/>
            <a:ext cx="3157086" cy="2343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12" y="4267200"/>
            <a:ext cx="366271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610600" cy="5714999"/>
          </a:xfrm>
        </p:spPr>
        <p:txBody>
          <a:bodyPr>
            <a:normAutofit/>
          </a:bodyPr>
          <a:lstStyle/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WHO IS ENTRANT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THE EMPLOYEE WHO WILL PHYSICALLY ENTER THE CONFINED SPACE TO PERFORM THE WORK.WHO MUST BE TRAINED AND EXPERIENCED PERSON.</a:t>
            </a: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5344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97" y="4055693"/>
            <a:ext cx="2819400" cy="2598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81399"/>
            <a:ext cx="2410161" cy="30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143000"/>
            <a:ext cx="8686800" cy="5562600"/>
          </a:xfrm>
        </p:spPr>
        <p:txBody>
          <a:bodyPr>
            <a:normAutofit/>
          </a:bodyPr>
          <a:lstStyle/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WHO IS HOLE WATCHER/ SAFETY ATTENDANT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The attendant is the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person stamp outside </a:t>
            </a:r>
            <a:r>
              <a:rPr lang="en-US" sz="2400" dirty="0" smtClean="0">
                <a:latin typeface="Lucida Fax" pitchFamily="18" charset="0"/>
              </a:rPr>
              <a:t>the confined space and is responsible for assisting the entrant in existing the confined space and calling for emergency assistance while required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320638"/>
            <a:ext cx="3305174" cy="2384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320638"/>
            <a:ext cx="2410161" cy="23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763000" cy="57150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oxygen level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flammable gases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toxic gases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Personal entry/ exit log sheet shall be maintained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Permit available on location and check validity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Rescue procedure discussed with workers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Air supply availed on location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Proper ventilation and illumination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Use extra low voltage equipments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All man ways shall be barricaded and </a:t>
            </a:r>
            <a:r>
              <a:rPr lang="en-US" sz="2400" u="sng" dirty="0" smtClean="0">
                <a:latin typeface="Lucida Fax" pitchFamily="18" charset="0"/>
              </a:rPr>
              <a:t>no entry with out permit </a:t>
            </a:r>
            <a:r>
              <a:rPr lang="en-US" sz="2400" dirty="0" smtClean="0">
                <a:latin typeface="Lucida Fax" pitchFamily="18" charset="0"/>
              </a:rPr>
              <a:t>sign shall be posted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All recommended PPE’s are used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4800"/>
            <a:ext cx="8915400" cy="533400"/>
          </a:xfrm>
        </p:spPr>
        <p:txBody>
          <a:bodyPr/>
          <a:lstStyle/>
          <a:p>
            <a:pPr marL="182880" indent="0">
              <a:buNone/>
            </a:pPr>
            <a:r>
              <a:rPr lang="en-IN" sz="2400" dirty="0" smtClean="0">
                <a:latin typeface="Lucida Fax" panose="02060602050505020204" pitchFamily="18" charset="0"/>
              </a:rPr>
              <a:t>HOLE WATCH- DUTIES &amp; </a:t>
            </a:r>
            <a:r>
              <a:rPr lang="en-IN" sz="2400" dirty="0">
                <a:latin typeface="Lucida Fax" panose="02060602050505020204" pitchFamily="18" charset="0"/>
              </a:rPr>
              <a:t>RESPONSIBILITY</a:t>
            </a:r>
            <a:br>
              <a:rPr lang="en-IN" sz="2400" dirty="0">
                <a:latin typeface="Lucida Fax" panose="02060602050505020204" pitchFamily="18" charset="0"/>
              </a:rPr>
            </a:br>
            <a:endParaRPr lang="en-IN" sz="2400" dirty="0"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638800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Confined space- general tips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There should be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good communication </a:t>
            </a:r>
            <a:r>
              <a:rPr lang="en-US" sz="2400" dirty="0" smtClean="0">
                <a:latin typeface="Lucida Fax" pitchFamily="18" charset="0"/>
              </a:rPr>
              <a:t>between entrant and attendant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Conduct the gas test every hour and  test all area of confined space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top, middle, and bottom </a:t>
            </a:r>
            <a:r>
              <a:rPr lang="en-US" sz="2400" dirty="0" smtClean="0">
                <a:latin typeface="Lucida Fax" pitchFamily="18" charset="0"/>
              </a:rPr>
              <a:t>of this space. 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Because some gas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heavier than air </a:t>
            </a:r>
            <a:r>
              <a:rPr lang="en-US" sz="2400" dirty="0" smtClean="0">
                <a:latin typeface="Lucida Fax" pitchFamily="18" charset="0"/>
              </a:rPr>
              <a:t>some gas light than air .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Common chance toxic gases in confined space are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CO and H2S</a:t>
            </a:r>
          </a:p>
          <a:p>
            <a:pPr algn="just"/>
            <a:endParaRPr lang="en-US" sz="2400" dirty="0" smtClean="0">
              <a:latin typeface="Lucida Fax" pitchFamily="18" charset="0"/>
            </a:endParaRPr>
          </a:p>
          <a:p>
            <a:pPr algn="just"/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1"/>
            <a:ext cx="88392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CONFINED SPACE</a:t>
            </a:r>
          </a:p>
        </p:txBody>
      </p:sp>
    </p:spTree>
    <p:extLst>
      <p:ext uri="{BB962C8B-B14F-4D97-AF65-F5344CB8AC3E}">
        <p14:creationId xmlns:p14="http://schemas.microsoft.com/office/powerpoint/2010/main" val="42869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19800" y="6324600"/>
            <a:ext cx="2560320" cy="304800"/>
          </a:xfrm>
        </p:spPr>
        <p:txBody>
          <a:bodyPr>
            <a:no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610600" cy="3200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H</a:t>
            </a:r>
            <a:r>
              <a:rPr lang="en-US" sz="6600" baseline="-25000" dirty="0" smtClean="0">
                <a:latin typeface="Bodoni MT Black" pitchFamily="18" charset="0"/>
              </a:rPr>
              <a:t>2</a:t>
            </a:r>
            <a:r>
              <a:rPr lang="en-US" sz="6600" dirty="0" smtClean="0">
                <a:latin typeface="Bodoni MT Black" pitchFamily="18" charset="0"/>
              </a:rPr>
              <a:t>S</a:t>
            </a:r>
            <a:br>
              <a:rPr lang="en-US" sz="6600" dirty="0" smtClean="0">
                <a:latin typeface="Bodoni MT Black" pitchFamily="18" charset="0"/>
              </a:rPr>
            </a:br>
            <a:r>
              <a:rPr lang="en-US" sz="6000" dirty="0" smtClean="0">
                <a:latin typeface="Bodoni MT Black" pitchFamily="18" charset="0"/>
              </a:rPr>
              <a:t>HYDROGEN </a:t>
            </a:r>
            <a:r>
              <a:rPr lang="en-US" sz="6000" dirty="0">
                <a:latin typeface="Bodoni MT Black" pitchFamily="18" charset="0"/>
              </a:rPr>
              <a:t>SULPHIDE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457200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2590800"/>
            <a:ext cx="8839200" cy="24384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STARVATION</a:t>
            </a:r>
            <a:r>
              <a:rPr lang="en-US" sz="2400" b="1" dirty="0" smtClean="0">
                <a:latin typeface="Lucida Fax" pitchFamily="18" charset="0"/>
              </a:rPr>
              <a:t>	-	REMOVAL OF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FUEL</a:t>
            </a:r>
            <a:r>
              <a:rPr lang="en-US" sz="2400" b="1" dirty="0" smtClean="0">
                <a:latin typeface="Lucida Fax" pitchFamily="18" charset="0"/>
              </a:rPr>
              <a:t> </a:t>
            </a:r>
          </a:p>
          <a:p>
            <a:endParaRPr lang="en-US" sz="2400" b="1" dirty="0" smtClean="0">
              <a:latin typeface="Lucida Fax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SMOTHERING</a:t>
            </a:r>
            <a:r>
              <a:rPr lang="en-US" sz="2400" b="1" dirty="0" smtClean="0">
                <a:latin typeface="Lucida Fax" pitchFamily="18" charset="0"/>
              </a:rPr>
              <a:t>	-	REMOVAL OF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OXYGEN</a:t>
            </a:r>
            <a:r>
              <a:rPr lang="en-US" sz="2400" b="1" dirty="0" smtClean="0">
                <a:latin typeface="Lucida Fax" pitchFamily="18" charset="0"/>
              </a:rPr>
              <a:t> </a:t>
            </a:r>
          </a:p>
          <a:p>
            <a:endParaRPr lang="en-US" sz="2400" b="1" dirty="0" smtClean="0">
              <a:latin typeface="Lucida Fax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COOLING</a:t>
            </a:r>
            <a:r>
              <a:rPr lang="en-US" sz="2400" b="1" dirty="0" smtClean="0">
                <a:latin typeface="Lucida Fax" pitchFamily="18" charset="0"/>
              </a:rPr>
              <a:t> 		-	REMOVAL OF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HEAT</a:t>
            </a:r>
            <a:r>
              <a:rPr lang="en-US" sz="2400" b="1" dirty="0" smtClean="0">
                <a:latin typeface="Lucida Fax" pitchFamily="18" charset="0"/>
              </a:rPr>
              <a:t> 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685800"/>
            <a:ext cx="84582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EXTINGUISHING METHODS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416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524000"/>
            <a:ext cx="8574974" cy="4495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It is mainly formed by chemical reaction and biological decomposition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H</a:t>
            </a:r>
            <a:r>
              <a:rPr lang="en-US" sz="2400" baseline="-250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 is one of the dangerous natural gases</a:t>
            </a:r>
          </a:p>
          <a:p>
            <a:endParaRPr lang="en-US" sz="2400" dirty="0">
              <a:latin typeface="Lucida Fax" pitchFamily="18" charset="0"/>
            </a:endParaRPr>
          </a:p>
          <a:p>
            <a:r>
              <a:rPr lang="en-US" sz="2400" b="1" dirty="0" smtClean="0">
                <a:latin typeface="Lucida Fax" pitchFamily="18" charset="0"/>
              </a:rPr>
              <a:t>Industrial Sources Of 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Gas Processing, Oil/ Gas Production &amp; Drilling Rigs, Hydrocarbon Refining, Oil Storage Tanks, Sewage Treatment Plants,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457200"/>
            <a:ext cx="87630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</a:t>
            </a:r>
            <a:r>
              <a:rPr lang="en-US" sz="4000" baseline="-25000" dirty="0" smtClean="0">
                <a:latin typeface="Bodoni MT Black" pitchFamily="18" charset="0"/>
              </a:rPr>
              <a:t>2</a:t>
            </a:r>
            <a:r>
              <a:rPr lang="en-US" sz="4000" dirty="0" smtClean="0">
                <a:latin typeface="Bodoni MT Black" pitchFamily="18" charset="0"/>
              </a:rPr>
              <a:t>S - HYDROGEN SULPHIDE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828800"/>
            <a:ext cx="8382000" cy="41148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latin typeface="Lucida Fax" pitchFamily="18" charset="0"/>
              </a:rPr>
              <a:t>Properties of 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Toxicity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Colorless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Rotten egg smell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Heavier than air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Flammability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Solubility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Corrosives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</a:t>
            </a:r>
            <a:r>
              <a:rPr lang="en-US" sz="2400" baseline="-250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 is dispersed by the wind	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533400"/>
            <a:ext cx="89154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</a:t>
            </a:r>
            <a:r>
              <a:rPr lang="en-US" sz="4000" baseline="-25000" dirty="0" smtClean="0">
                <a:latin typeface="Bodoni MT Black" pitchFamily="18" charset="0"/>
              </a:rPr>
              <a:t>2</a:t>
            </a:r>
            <a:r>
              <a:rPr lang="en-US" sz="4000" dirty="0" smtClean="0">
                <a:latin typeface="Bodoni MT Black" pitchFamily="18" charset="0"/>
              </a:rPr>
              <a:t>S-  HYDROGEN SULPHIDE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665021"/>
            <a:ext cx="336232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686800" cy="5638799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Emergency / First Aid Measure</a:t>
            </a:r>
          </a:p>
          <a:p>
            <a:pPr algn="just"/>
            <a:endParaRPr lang="en-IN" sz="2400" b="1" u="sng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b="1" dirty="0" smtClean="0">
                <a:latin typeface="Lucida Fax" panose="02060602050505020204" pitchFamily="18" charset="0"/>
              </a:rPr>
              <a:t>Inhalation: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Remove the victim to fresh air area, provide artificial respiration or oxygen if needed.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b="1" dirty="0" smtClean="0">
                <a:latin typeface="Lucida Fax" panose="02060602050505020204" pitchFamily="18" charset="0"/>
              </a:rPr>
              <a:t>Eyes: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Irrigate with plenty of water for 15 min.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b="1" dirty="0" smtClean="0">
                <a:latin typeface="Lucida Fax" panose="02060602050505020204" pitchFamily="18" charset="0"/>
              </a:rPr>
              <a:t>Skin: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Remove the contaminated clothing and wash the affected area with plenty of water and soap. 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Seek medical aid immediately</a:t>
            </a:r>
            <a:endParaRPr lang="en-IN" sz="2400" b="1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</a:t>
            </a:r>
            <a:r>
              <a:rPr lang="en-US" sz="4000" baseline="-25000" dirty="0" smtClean="0">
                <a:latin typeface="Bodoni MT Black" pitchFamily="18" charset="0"/>
              </a:rPr>
              <a:t>2</a:t>
            </a:r>
            <a:r>
              <a:rPr lang="en-US" sz="4000" dirty="0" smtClean="0">
                <a:latin typeface="Bodoni MT Black" pitchFamily="18" charset="0"/>
              </a:rPr>
              <a:t>S-  HYDROGEN SULPHIDE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828800"/>
            <a:ext cx="8229600" cy="3505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Properties Of SO</a:t>
            </a:r>
            <a:r>
              <a:rPr lang="en-US" sz="2000" b="1" u="sng" baseline="-25000" dirty="0" smtClean="0">
                <a:latin typeface="Lucida Fax" pitchFamily="18" charset="0"/>
              </a:rPr>
              <a:t>2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Highly Toxic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Colorless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Heavier than H</a:t>
            </a:r>
            <a:r>
              <a:rPr lang="en-US" sz="2400" baseline="-250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 and Air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Highly Corrosive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Non-flammable			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8649" y="381000"/>
            <a:ext cx="89916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SO</a:t>
            </a:r>
            <a:r>
              <a:rPr lang="en-US" sz="2800" baseline="-25000" dirty="0" smtClean="0">
                <a:latin typeface="Lucida Fax" pitchFamily="18" charset="0"/>
              </a:rPr>
              <a:t>2 </a:t>
            </a:r>
            <a:r>
              <a:rPr lang="en-US" sz="2400" dirty="0" smtClean="0">
                <a:latin typeface="Lucida Fax" pitchFamily="18" charset="0"/>
              </a:rPr>
              <a:t>- </a:t>
            </a:r>
            <a:r>
              <a:rPr lang="en-US" sz="4000" dirty="0" smtClean="0">
                <a:latin typeface="Bodoni MT Black" pitchFamily="18" charset="0"/>
              </a:rPr>
              <a:t>SULFUR DIOXIDE</a:t>
            </a:r>
            <a:endParaRPr lang="en-US" sz="2400" dirty="0"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733800"/>
            <a:ext cx="3543300" cy="28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endParaRPr lang="en-US" i="1" dirty="0" smtClean="0"/>
          </a:p>
          <a:p>
            <a:r>
              <a:rPr lang="en-US" i="1" dirty="0" smtClean="0"/>
              <a:t>	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457200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</a:t>
            </a:r>
            <a:r>
              <a:rPr lang="en-US" sz="4000" baseline="-25000" dirty="0" smtClean="0">
                <a:latin typeface="Bodoni MT Black" pitchFamily="18" charset="0"/>
              </a:rPr>
              <a:t>2</a:t>
            </a:r>
            <a:r>
              <a:rPr lang="en-US" sz="4000" dirty="0" smtClean="0">
                <a:latin typeface="Bodoni MT Black" pitchFamily="18" charset="0"/>
              </a:rPr>
              <a:t>S TOXICITY TABLE</a:t>
            </a:r>
            <a:endParaRPr lang="en-US" sz="4000" dirty="0">
              <a:latin typeface="Bodoni MT Black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" y="1600200"/>
          <a:ext cx="7543800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H</a:t>
                      </a:r>
                      <a:r>
                        <a:rPr lang="en-US" sz="2000" b="1" u="none" baseline="-25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2</a:t>
                      </a:r>
                      <a:r>
                        <a:rPr lang="en-US" sz="2000" b="1" u="none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S concentration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effect</a:t>
                      </a:r>
                      <a:r>
                        <a:rPr lang="en-US" sz="2000" b="1" u="none" baseline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 On victim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Less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than 1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Detectable by smell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10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Possible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headache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Above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30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Eye &amp; Respiratory irritation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Above 100 </a:t>
                      </a:r>
                      <a:r>
                        <a:rPr lang="en-US" sz="2000" dirty="0" err="1" smtClean="0">
                          <a:latin typeface="Lucida Fax" pitchFamily="18" charset="0"/>
                        </a:rPr>
                        <a:t>ppm</a:t>
                      </a:r>
                      <a:r>
                        <a:rPr lang="en-US" sz="2000" dirty="0" smtClean="0">
                          <a:latin typeface="Lucida Fax" pitchFamily="18" charset="0"/>
                        </a:rPr>
                        <a:t> 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Loss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of sense of smell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Above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 500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Dizziness, Nausea, Abdominal Pain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700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to 1000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Rapid unconsciousness</a:t>
                      </a:r>
                    </a:p>
                    <a:p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Above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1000 </a:t>
                      </a:r>
                      <a:r>
                        <a:rPr lang="en-US" sz="2000" baseline="0" dirty="0" err="1" smtClean="0">
                          <a:latin typeface="Lucida Fax" pitchFamily="18" charset="0"/>
                        </a:rPr>
                        <a:t>ppm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Rapid collapse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and death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1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799" y="1447800"/>
            <a:ext cx="8891155" cy="52578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Portable  Multi-gas Detectors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Area Multi-gas Detectors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Personal H</a:t>
            </a:r>
            <a:r>
              <a:rPr lang="en-US" sz="2400" baseline="-250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 Gas Monitor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Fixed Gas Detectors</a:t>
            </a:r>
          </a:p>
          <a:p>
            <a:r>
              <a:rPr lang="en-US" sz="2400" dirty="0" smtClean="0">
                <a:latin typeface="Lucida Fax" pitchFamily="18" charset="0"/>
              </a:rPr>
              <a:t>														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626" y="304800"/>
            <a:ext cx="90678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GAS DETECTORS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219200"/>
            <a:ext cx="2419350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200400"/>
            <a:ext cx="1790700" cy="1724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4062413"/>
            <a:ext cx="2371230" cy="2538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90" y="4648262"/>
            <a:ext cx="2343150" cy="1952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97283"/>
            <a:ext cx="2673927" cy="190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78859"/>
            <a:ext cx="1470314" cy="19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799"/>
            <a:ext cx="8534399" cy="5562601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Portable  Multi Gas Detectors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Portable gas detectors are fitted with </a:t>
            </a:r>
            <a:r>
              <a:rPr lang="en-US" sz="2400" b="1" dirty="0" smtClean="0">
                <a:latin typeface="Lucida Fax" pitchFamily="18" charset="0"/>
              </a:rPr>
              <a:t>electro chemical sensors</a:t>
            </a:r>
            <a:r>
              <a:rPr lang="en-US" sz="2400" dirty="0" smtClean="0">
                <a:latin typeface="Lucida Fax" pitchFamily="18" charset="0"/>
              </a:rPr>
              <a:t> and used to test </a:t>
            </a:r>
            <a:r>
              <a:rPr lang="en-US" sz="2400" b="1" dirty="0" smtClean="0">
                <a:latin typeface="Lucida Fax" pitchFamily="18" charset="0"/>
              </a:rPr>
              <a:t>Oxygen, Toxic, and Flammable gas</a:t>
            </a:r>
            <a:r>
              <a:rPr lang="en-US" sz="2400" dirty="0" smtClean="0">
                <a:latin typeface="Lucida Fax" pitchFamily="18" charset="0"/>
              </a:rPr>
              <a:t> levels in the  work  to comply with the permit to work. 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The detector produces an </a:t>
            </a:r>
            <a:r>
              <a:rPr lang="en-US" sz="2400" b="1" dirty="0" smtClean="0">
                <a:latin typeface="Lucida Fax" pitchFamily="18" charset="0"/>
              </a:rPr>
              <a:t>Audible Alarm</a:t>
            </a:r>
            <a:r>
              <a:rPr lang="en-US" sz="2400" dirty="0" smtClean="0">
                <a:latin typeface="Lucida Fax" pitchFamily="18" charset="0"/>
              </a:rPr>
              <a:t>, </a:t>
            </a:r>
            <a:r>
              <a:rPr lang="en-US" sz="2400" b="1" dirty="0" smtClean="0">
                <a:latin typeface="Lucida Fax" pitchFamily="18" charset="0"/>
              </a:rPr>
              <a:t>Flashing Visual Alarm </a:t>
            </a:r>
            <a:r>
              <a:rPr lang="en-US" sz="2400" dirty="0" smtClean="0">
                <a:latin typeface="Lucida Fax" pitchFamily="18" charset="0"/>
              </a:rPr>
              <a:t>and </a:t>
            </a:r>
            <a:r>
              <a:rPr lang="en-US" sz="2400" b="1" dirty="0" smtClean="0">
                <a:latin typeface="Lucida Fax" pitchFamily="18" charset="0"/>
              </a:rPr>
              <a:t>Vibrating Alarm </a:t>
            </a:r>
            <a:r>
              <a:rPr lang="en-US" sz="2400" dirty="0" smtClean="0">
                <a:latin typeface="Lucida Fax" pitchFamily="18" charset="0"/>
              </a:rPr>
              <a:t>on gas detection at </a:t>
            </a:r>
            <a:r>
              <a:rPr lang="en-US" sz="2400" b="1" dirty="0" smtClean="0">
                <a:latin typeface="Lucida Fax" pitchFamily="18" charset="0"/>
              </a:rPr>
              <a:t>TLV </a:t>
            </a:r>
            <a:r>
              <a:rPr lang="en-US" sz="2400" dirty="0" smtClean="0">
                <a:latin typeface="Lucida Fax" pitchFamily="18" charset="0"/>
              </a:rPr>
              <a:t>or above.</a:t>
            </a:r>
          </a:p>
          <a:p>
            <a:endParaRPr lang="en-US" sz="2400" dirty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		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1"/>
            <a:ext cx="8763000" cy="1219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GAS DETECTORS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343400"/>
            <a:ext cx="19050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267200"/>
            <a:ext cx="192405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81500"/>
            <a:ext cx="1905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686800" cy="5105399"/>
          </a:xfrm>
        </p:spPr>
        <p:txBody>
          <a:bodyPr/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Area Multi Gas Detectors.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It is used as a single unit or linked together for area protection .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Monitor levels of </a:t>
            </a:r>
            <a:r>
              <a:rPr lang="en-US" sz="2400" b="1" dirty="0" smtClean="0">
                <a:latin typeface="Lucida Fax" pitchFamily="18" charset="0"/>
              </a:rPr>
              <a:t>Oxygen, Methane, 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S, and Carbon monoxide (CO)</a:t>
            </a:r>
          </a:p>
          <a:p>
            <a:endParaRPr lang="en-US" sz="2400" b="1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>
                <a:latin typeface="Lucida Fax" pitchFamily="18" charset="0"/>
              </a:rPr>
              <a:t>	</a:t>
            </a:r>
            <a:r>
              <a:rPr lang="en-US" sz="2400" dirty="0" smtClean="0">
                <a:latin typeface="Lucida Fax" pitchFamily="18" charset="0"/>
              </a:rPr>
              <a:t>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GAS DETECTORS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3448235"/>
            <a:ext cx="2438400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43" y="3600451"/>
            <a:ext cx="2432957" cy="2419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48235"/>
            <a:ext cx="2667000" cy="24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686800" cy="57912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latin typeface="Lucida Fax" pitchFamily="18" charset="0"/>
              </a:rPr>
              <a:t>Personal 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 Gas Monitor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Personal H</a:t>
            </a:r>
            <a:r>
              <a:rPr lang="en-US" sz="2400" baseline="-25000" dirty="0" smtClean="0">
                <a:latin typeface="Lucida Fax" pitchFamily="18" charset="0"/>
              </a:rPr>
              <a:t>2</a:t>
            </a:r>
            <a:r>
              <a:rPr lang="en-US" sz="2400" dirty="0" smtClean="0">
                <a:latin typeface="Lucida Fax" pitchFamily="18" charset="0"/>
              </a:rPr>
              <a:t>S gas monitor is maintenance free and calibration free, disposable single gas monitor.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Disposed every two years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The gas monitor produces </a:t>
            </a:r>
            <a:r>
              <a:rPr lang="en-US" sz="2400" b="1" dirty="0" smtClean="0">
                <a:latin typeface="Lucida Fax" pitchFamily="18" charset="0"/>
              </a:rPr>
              <a:t>Audible Alarm</a:t>
            </a:r>
            <a:r>
              <a:rPr lang="en-US" sz="2400" dirty="0" smtClean="0">
                <a:latin typeface="Lucida Fax" pitchFamily="18" charset="0"/>
              </a:rPr>
              <a:t>, vibration, and </a:t>
            </a:r>
            <a:r>
              <a:rPr lang="en-US" sz="2400" b="1" dirty="0" smtClean="0">
                <a:latin typeface="Lucida Fax" pitchFamily="18" charset="0"/>
              </a:rPr>
              <a:t>bright flashing visual alarm </a:t>
            </a:r>
            <a:r>
              <a:rPr lang="en-US" sz="2400" dirty="0" smtClean="0">
                <a:latin typeface="Lucida Fax" pitchFamily="18" charset="0"/>
              </a:rPr>
              <a:t>on </a:t>
            </a:r>
            <a:r>
              <a:rPr lang="en-US" sz="2400" b="1" dirty="0" smtClean="0">
                <a:latin typeface="Lucida Fax" pitchFamily="18" charset="0"/>
              </a:rPr>
              <a:t>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 </a:t>
            </a:r>
            <a:r>
              <a:rPr lang="en-US" sz="2400" dirty="0" smtClean="0">
                <a:latin typeface="Lucida Fax" pitchFamily="18" charset="0"/>
              </a:rPr>
              <a:t>detection at </a:t>
            </a:r>
            <a:r>
              <a:rPr lang="en-US" sz="2400" b="1" dirty="0" smtClean="0">
                <a:latin typeface="Lucida Fax" pitchFamily="18" charset="0"/>
              </a:rPr>
              <a:t>10 </a:t>
            </a:r>
            <a:r>
              <a:rPr lang="en-US" sz="2400" b="1" dirty="0" err="1" smtClean="0">
                <a:latin typeface="Lucida Fax" pitchFamily="18" charset="0"/>
              </a:rPr>
              <a:t>ppm</a:t>
            </a:r>
            <a:r>
              <a:rPr lang="en-US" sz="2400" b="1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or above. </a:t>
            </a:r>
          </a:p>
          <a:p>
            <a:pPr algn="just"/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	Note : Personal H</a:t>
            </a:r>
            <a:r>
              <a:rPr lang="en-US" sz="2400" b="1" baseline="-25000" dirty="0" smtClean="0">
                <a:solidFill>
                  <a:srgbClr val="FF0000"/>
                </a:solidFill>
                <a:latin typeface="Lucida Fax" pitchFamily="18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S gas monitor </a:t>
            </a:r>
            <a:r>
              <a:rPr lang="en-US" sz="2400" b="1" u="sng" dirty="0" smtClean="0">
                <a:solidFill>
                  <a:srgbClr val="FF0000"/>
                </a:solidFill>
                <a:latin typeface="Lucida Fax" pitchFamily="18" charset="0"/>
              </a:rPr>
              <a:t>should not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be used for gas testing</a:t>
            </a:r>
          </a:p>
          <a:p>
            <a:r>
              <a:rPr lang="en-US" sz="2400" dirty="0">
                <a:solidFill>
                  <a:srgbClr val="FF0000"/>
                </a:solidFill>
                <a:latin typeface="Lucida Fax" pitchFamily="18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			</a:t>
            </a: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	</a:t>
            </a:r>
            <a:endParaRPr lang="en-US" sz="2400" dirty="0">
              <a:solidFill>
                <a:schemeClr val="tx1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9048997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GAS DETECTORS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r="24000"/>
          <a:stretch>
            <a:fillRect/>
          </a:stretch>
        </p:blipFill>
        <p:spPr>
          <a:xfrm>
            <a:off x="7772400" y="4657726"/>
            <a:ext cx="914400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722604"/>
            <a:ext cx="1809750" cy="2135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00"/>
          <a:stretch>
            <a:fillRect/>
          </a:stretch>
        </p:blipFill>
        <p:spPr>
          <a:xfrm>
            <a:off x="4114800" y="4714875"/>
            <a:ext cx="1371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86800" cy="5714999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Fixed Gas Detectors 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Fixed gas detectors are used to monitor </a:t>
            </a:r>
            <a:r>
              <a:rPr lang="en-US" sz="2400" b="1" dirty="0" smtClean="0">
                <a:latin typeface="Lucida Fax" pitchFamily="18" charset="0"/>
              </a:rPr>
              <a:t>H</a:t>
            </a:r>
            <a:r>
              <a:rPr lang="en-US" sz="2400" b="1" baseline="-25000" dirty="0" smtClean="0">
                <a:latin typeface="Lucida Fax" pitchFamily="18" charset="0"/>
              </a:rPr>
              <a:t>2</a:t>
            </a:r>
            <a:r>
              <a:rPr lang="en-US" sz="2400" b="1" dirty="0" smtClean="0">
                <a:latin typeface="Lucida Fax" pitchFamily="18" charset="0"/>
              </a:rPr>
              <a:t>S.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This can be linked to control room by which,  we can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identify the exact location </a:t>
            </a:r>
            <a:r>
              <a:rPr lang="en-US" sz="2400" dirty="0" smtClean="0">
                <a:latin typeface="Lucida Fax" pitchFamily="18" charset="0"/>
              </a:rPr>
              <a:t>of detection</a:t>
            </a:r>
          </a:p>
          <a:p>
            <a:r>
              <a:rPr lang="en-US" sz="2400" dirty="0">
                <a:latin typeface="Lucida Fax" pitchFamily="18" charset="0"/>
              </a:rPr>
              <a:t>	</a:t>
            </a:r>
            <a:r>
              <a:rPr lang="en-US" sz="2400" dirty="0" smtClean="0">
                <a:latin typeface="Lucida Fax" pitchFamily="18" charset="0"/>
              </a:rPr>
              <a:t>			</a:t>
            </a:r>
          </a:p>
          <a:p>
            <a:r>
              <a:rPr lang="en-US" sz="2400" dirty="0" smtClean="0">
                <a:latin typeface="Lucida Fax" pitchFamily="18" charset="0"/>
              </a:rPr>
              <a:t>	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013551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GAS DETECTORS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4675"/>
            <a:ext cx="3000375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35443"/>
            <a:ext cx="2324100" cy="196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15" y="3066769"/>
            <a:ext cx="1143000" cy="1724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16" y="476002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93375"/>
            <a:ext cx="2838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2514600"/>
            <a:ext cx="8839200" cy="25908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WATER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FOAM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DCP (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D</a:t>
            </a:r>
            <a:r>
              <a:rPr lang="en-US" sz="2400" b="1" dirty="0" smtClean="0">
                <a:latin typeface="Lucida Fax" pitchFamily="18" charset="0"/>
              </a:rPr>
              <a:t>RY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C</a:t>
            </a:r>
            <a:r>
              <a:rPr lang="en-US" sz="2400" b="1" dirty="0" smtClean="0">
                <a:latin typeface="Lucida Fax" pitchFamily="18" charset="0"/>
              </a:rPr>
              <a:t>HEMICAL </a:t>
            </a:r>
            <a:r>
              <a:rPr lang="en-US" sz="2400" b="1" dirty="0" smtClean="0">
                <a:solidFill>
                  <a:srgbClr val="FF0000"/>
                </a:solidFill>
                <a:latin typeface="Lucida Fax" pitchFamily="18" charset="0"/>
              </a:rPr>
              <a:t>P</a:t>
            </a:r>
            <a:r>
              <a:rPr lang="en-US" sz="2400" b="1" dirty="0" smtClean="0">
                <a:latin typeface="Lucida Fax" pitchFamily="18" charset="0"/>
              </a:rPr>
              <a:t>OWDER - </a:t>
            </a:r>
            <a:r>
              <a:rPr lang="en-US" sz="2400" dirty="0" err="1" smtClean="0"/>
              <a:t>NaHCO</a:t>
            </a:r>
            <a:r>
              <a:rPr lang="en-US" sz="2400" dirty="0" smtClean="0"/>
              <a:t>₃ , NH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PO</a:t>
            </a:r>
            <a:r>
              <a:rPr lang="en-US" sz="2400" baseline="-25000" dirty="0" smtClean="0"/>
              <a:t>4</a:t>
            </a:r>
            <a:r>
              <a:rPr lang="en-US" sz="2400" b="1" dirty="0" smtClean="0">
                <a:latin typeface="Lucida Fax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CO</a:t>
            </a:r>
            <a:r>
              <a:rPr lang="en-US" sz="1800" b="1" dirty="0" smtClean="0">
                <a:latin typeface="Lucida Fax" pitchFamily="18" charset="0"/>
              </a:rPr>
              <a:t>2 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SAND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9817" y="838200"/>
            <a:ext cx="89154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EXTINGUISHING MEDIA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2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0" y="5791200"/>
            <a:ext cx="2819400" cy="3810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9067800" cy="2438399"/>
          </a:xfrm>
        </p:spPr>
        <p:txBody>
          <a:bodyPr/>
          <a:lstStyle/>
          <a:p>
            <a:pPr marL="182880" indent="0">
              <a:buNone/>
            </a:pPr>
            <a:r>
              <a:rPr lang="en-US" sz="6600" b="0" dirty="0" smtClean="0">
                <a:latin typeface="Bodoni MT Black" pitchFamily="18" charset="0"/>
              </a:rPr>
              <a:t>			</a:t>
            </a:r>
            <a:r>
              <a:rPr lang="en-US" sz="6600" dirty="0" smtClean="0">
                <a:latin typeface="Bodoni MT Black" pitchFamily="18" charset="0"/>
              </a:rPr>
              <a:t>TOOLS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60" y="3553396"/>
            <a:ext cx="1871317" cy="1475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956" y="1749384"/>
            <a:ext cx="2286000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60" y="1733550"/>
            <a:ext cx="2705100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3837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038600"/>
            <a:ext cx="3000375" cy="22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19200"/>
            <a:ext cx="8686800" cy="5333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TYPES OF TOOLS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Hand Tools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Power Tools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Pneumatic Tools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823" y="228600"/>
            <a:ext cx="9144000" cy="828304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19600"/>
            <a:ext cx="2200474" cy="1036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57163"/>
            <a:ext cx="1871317" cy="1475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80126"/>
            <a:ext cx="2657475" cy="1724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42" y="419180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7630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Common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 Shock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Flash Burns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Hand and Eye Injuries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Cut or losing a body parts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Ergonomic injuries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88966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2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85344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Basic Tools Safety Rules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Maintain Regularly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right tools for the Right Job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Inspect before use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Operate according to manufacture instruction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the right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Guards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991600" cy="801583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143000"/>
            <a:ext cx="8610600" cy="5486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Hand Tools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Some examples</a:t>
            </a:r>
          </a:p>
          <a:p>
            <a:pPr marL="1152525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Hammers</a:t>
            </a:r>
          </a:p>
          <a:p>
            <a:pPr marL="1152525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Screwdrivers</a:t>
            </a:r>
          </a:p>
          <a:p>
            <a:pPr marL="1152525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Cutters</a:t>
            </a:r>
          </a:p>
          <a:p>
            <a:pPr marL="1152525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Spanners   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Hand Tools Hazard</a:t>
            </a:r>
          </a:p>
          <a:p>
            <a:r>
              <a:rPr lang="en-US" sz="2400" dirty="0" smtClean="0">
                <a:latin typeface="Lucida Fax" pitchFamily="18" charset="0"/>
              </a:rPr>
              <a:t>  Hazards are usually caused by Misuse and Improper Maintenance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8392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393271" cy="202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2" y="1524000"/>
            <a:ext cx="1871317" cy="1475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44" y="3029587"/>
            <a:ext cx="2200474" cy="10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6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610600" cy="5486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 Hand Tools - Safety Tips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Right tools for the right job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Good condition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care and maintenance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proper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Avoid use of Mushroomed Hammer and Chisel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9916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962400"/>
            <a:ext cx="3648075" cy="2687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70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716858" cy="5791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Power Tools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Tools which are run by (electricity) electrical power supply is known as Power Tools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Electrical Drills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Electrical Grinder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Jig Saw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Electrical Cutter</a:t>
            </a:r>
          </a:p>
          <a:p>
            <a:r>
              <a:rPr lang="en-US" sz="2400" b="1" u="sng" dirty="0" smtClean="0">
                <a:latin typeface="Lucida Fax" pitchFamily="18" charset="0"/>
              </a:rPr>
              <a:t>Power Tool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Electrical Shock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Cut or losing of body parts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Broken Bones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9154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362200"/>
            <a:ext cx="2657475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933" y="3371850"/>
            <a:ext cx="320992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857750"/>
            <a:ext cx="2286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5344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Power Tools – Safety Tips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Cable, Plugs are in good condition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Tools use with correct power supply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Make sure power supply to be properly earthed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Tools must be switched off before plug in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proper PPE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Keep tools clean and dry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Disconnect when not in use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inspection and maintenance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2974" y="152400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066800"/>
            <a:ext cx="9144000" cy="57149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Safety Tips - Angle Grinder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Disc RPM </a:t>
            </a:r>
            <a:r>
              <a:rPr lang="en-IN" sz="2400" dirty="0" smtClean="0">
                <a:latin typeface="Lucida Fax" panose="02060602050505020204" pitchFamily="18" charset="0"/>
              </a:rPr>
              <a:t>must be </a:t>
            </a:r>
            <a:r>
              <a:rPr lang="en-IN" sz="2400" b="1" u="sng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GREATER</a:t>
            </a:r>
            <a:r>
              <a:rPr lang="en-IN" sz="2400" dirty="0" smtClean="0">
                <a:latin typeface="Lucida Fax" panose="02060602050505020204" pitchFamily="18" charset="0"/>
              </a:rPr>
              <a:t> than grinder </a:t>
            </a:r>
            <a:r>
              <a:rPr lang="en-IN" sz="2400" b="1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machine RPM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Validity date - </a:t>
            </a:r>
            <a:r>
              <a:rPr lang="en-IN" sz="2400" b="1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do not use </a:t>
            </a:r>
            <a:r>
              <a:rPr lang="en-IN" sz="2400" dirty="0" smtClean="0">
                <a:latin typeface="Lucida Fax" panose="02060602050505020204" pitchFamily="18" charset="0"/>
              </a:rPr>
              <a:t>in case of expiry</a:t>
            </a:r>
          </a:p>
          <a:p>
            <a:pPr algn="ctr"/>
            <a:endParaRPr lang="en-IN" sz="2400" dirty="0" smtClean="0">
              <a:latin typeface="Lucida Fax" panose="02060602050505020204" pitchFamily="18" charset="0"/>
            </a:endParaRPr>
          </a:p>
          <a:p>
            <a:pPr algn="ctr"/>
            <a:r>
              <a:rPr lang="en-IN" sz="2400" u="sng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Angle Grinder &amp; Disengaged Disc injuries</a:t>
            </a:r>
          </a:p>
          <a:p>
            <a:pPr algn="ctr"/>
            <a:r>
              <a:rPr lang="en-IN" sz="2400" dirty="0" smtClean="0">
                <a:latin typeface="Lucida Fax" panose="02060602050505020204" pitchFamily="18" charset="0"/>
              </a:rPr>
              <a:t>      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915400" cy="733518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TOOLS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43400"/>
            <a:ext cx="2209800" cy="228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343400"/>
            <a:ext cx="2087048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9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143000"/>
            <a:ext cx="86106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Pneumatic tools</a:t>
            </a:r>
          </a:p>
          <a:p>
            <a:r>
              <a:rPr lang="en-US" sz="2400" dirty="0" smtClean="0">
                <a:latin typeface="Lucida Fax" pitchFamily="18" charset="0"/>
              </a:rPr>
              <a:t>Powered by compressed air includes Chipper, Drills, Sander.</a:t>
            </a:r>
          </a:p>
          <a:p>
            <a:r>
              <a:rPr lang="en-US" sz="2400" b="1" u="sng" dirty="0" smtClean="0">
                <a:latin typeface="Lucida Fax" pitchFamily="18" charset="0"/>
              </a:rPr>
              <a:t>Pneumatic tools hazards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Main hazard is getting </a:t>
            </a:r>
            <a:r>
              <a:rPr lang="en-US" sz="2400" b="1" dirty="0" smtClean="0">
                <a:latin typeface="Lucida Fax" pitchFamily="18" charset="0"/>
              </a:rPr>
              <a:t>hit by tools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Noise</a:t>
            </a:r>
            <a:r>
              <a:rPr lang="en-US" sz="2400" dirty="0" smtClean="0">
                <a:latin typeface="Lucida Fax" pitchFamily="18" charset="0"/>
              </a:rPr>
              <a:t> is an other hazard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599"/>
            <a:ext cx="8915400" cy="6858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51113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4648200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43" y="4572000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0"/>
            <a:ext cx="26193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19200"/>
            <a:ext cx="68484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915400" cy="5562600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Pneumatic Tools – Safety Tips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Authorized operator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Regularly maintained and serviced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Protective guard is correctly fitted before use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PPE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Turn off the compressed air main supply before disconnecting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Leakage of air shouldn’t touch by hands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Never use body for cleaning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Keep the tool in horizontal position when changing bits or points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013551" cy="801584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TOOLS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2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791200" y="6019800"/>
            <a:ext cx="5637010" cy="457200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Lucida Fax" panose="02060602050505020204" pitchFamily="18" charset="0"/>
              </a:rPr>
              <a:t>GLOBAL SAFETY STUDIES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8610600" cy="5181600"/>
          </a:xfrm>
        </p:spPr>
        <p:txBody>
          <a:bodyPr/>
          <a:lstStyle/>
          <a:p>
            <a:pPr marL="182880" indent="0">
              <a:buNone/>
            </a:pPr>
            <a:r>
              <a:rPr lang="en-IN" sz="6600" dirty="0" smtClean="0">
                <a:latin typeface="Bodoni MT Black" panose="02070A03080606020203" pitchFamily="18" charset="0"/>
              </a:rPr>
              <a:t>FIRST-AID</a:t>
            </a:r>
            <a:endParaRPr lang="en-IN" sz="66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24137"/>
            <a:ext cx="5462587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63880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In the event of an accident, you should act in the following way;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dirty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Prevent more people from being injured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Call the Supervisor or the Person Responsible for First Aid Treatment. Call ambulance if necessary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Aid the injured person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763000" cy="72063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FIRST-AID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762000"/>
            <a:ext cx="8763000" cy="54101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AIM OF FIRST AID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P</a:t>
            </a:r>
            <a:r>
              <a:rPr lang="en-IN" sz="2400" dirty="0" smtClean="0">
                <a:latin typeface="Lucida Fax" panose="02060602050505020204" pitchFamily="18" charset="0"/>
              </a:rPr>
              <a:t>reserve Life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P</a:t>
            </a:r>
            <a:r>
              <a:rPr lang="en-IN" sz="2400" dirty="0" smtClean="0">
                <a:latin typeface="Lucida Fax" panose="02060602050505020204" pitchFamily="18" charset="0"/>
              </a:rPr>
              <a:t>revent Deterioration (Condition is Worsening)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P</a:t>
            </a:r>
            <a:r>
              <a:rPr lang="en-IN" sz="2400" dirty="0" smtClean="0">
                <a:latin typeface="Lucida Fax" panose="02060602050505020204" pitchFamily="18" charset="0"/>
              </a:rPr>
              <a:t>romote Recovery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CPR-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C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ardio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P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ulmonary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R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esuscitation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7803775" cy="822597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FIRST-AID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sp>
        <p:nvSpPr>
          <p:cNvPr id="59394" name="AutoShape 2" descr="Cardiopulmonary resuscitation (CPR): First aid - Mayo Clin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038600"/>
            <a:ext cx="2743200" cy="25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472018"/>
            <a:ext cx="2743200" cy="213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5153030"/>
            <a:ext cx="2743200" cy="145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95400" y="36576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C:</a:t>
            </a:r>
            <a:r>
              <a:rPr lang="en-US" dirty="0" smtClean="0"/>
              <a:t> compressions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403860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A:</a:t>
            </a:r>
            <a:r>
              <a:rPr lang="en-US" dirty="0" smtClean="0"/>
              <a:t> airway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46482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B:</a:t>
            </a:r>
            <a:r>
              <a:rPr lang="en-US" dirty="0" smtClean="0"/>
              <a:t> breathing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2004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Remember to spell C-A-B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951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10600" cy="5638801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Management must provide welfare facilities to the workers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Toilets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Washing Facilities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Drinking Water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Rest Room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Prayer Hall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Smoking Area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First Aid Facilities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Facilities for Intake of Meals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2400" y="76201"/>
            <a:ext cx="9144000" cy="8382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WELFARE FACILITIES AT SITE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95" y="1866900"/>
            <a:ext cx="238125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67098"/>
            <a:ext cx="2466975" cy="1524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20" y="3467098"/>
            <a:ext cx="2466975" cy="1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324600" y="6477000"/>
            <a:ext cx="2819400" cy="3810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2400" y="1371601"/>
            <a:ext cx="9448800" cy="12192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PERMIT TO WORK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24200"/>
            <a:ext cx="427176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334000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Legal Document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Formal written statement of work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Important fields in PTW:</a:t>
            </a:r>
          </a:p>
          <a:p>
            <a:pPr marL="798513" algn="just">
              <a:buFont typeface="Wingdings" pitchFamily="2" charset="2"/>
              <a:buChar char="ü"/>
            </a:pPr>
            <a:r>
              <a:rPr lang="en-US" sz="2400" dirty="0" smtClean="0">
                <a:latin typeface="Lucida Fax" pitchFamily="18" charset="0"/>
              </a:rPr>
              <a:t>Hazard</a:t>
            </a:r>
          </a:p>
          <a:p>
            <a:pPr marL="798513" algn="just">
              <a:buFont typeface="Wingdings" pitchFamily="2" charset="2"/>
              <a:buChar char="ü"/>
            </a:pPr>
            <a:r>
              <a:rPr lang="en-US" sz="2400" dirty="0" smtClean="0">
                <a:latin typeface="Lucida Fax" pitchFamily="18" charset="0"/>
              </a:rPr>
              <a:t> Risk 	</a:t>
            </a:r>
          </a:p>
          <a:p>
            <a:pPr marL="798513" algn="just">
              <a:buFont typeface="Wingdings" pitchFamily="2" charset="2"/>
              <a:buChar char="ü"/>
            </a:pPr>
            <a:r>
              <a:rPr lang="en-US" sz="2400" dirty="0" smtClean="0">
                <a:latin typeface="Lucida Fax" pitchFamily="18" charset="0"/>
              </a:rPr>
              <a:t>Safety Precautions / Control Measures</a:t>
            </a:r>
          </a:p>
          <a:p>
            <a:pPr marL="798513" algn="just">
              <a:buFont typeface="Wingdings" pitchFamily="2" charset="2"/>
              <a:buChar char="ü"/>
            </a:pPr>
            <a:r>
              <a:rPr lang="en-US" sz="2400" dirty="0" smtClean="0">
                <a:latin typeface="Lucida Fax" pitchFamily="18" charset="0"/>
              </a:rPr>
              <a:t>Confirmation 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Work Permit is an </a:t>
            </a:r>
            <a:r>
              <a:rPr lang="en-US" sz="2400" dirty="0" smtClean="0">
                <a:solidFill>
                  <a:srgbClr val="0000FF"/>
                </a:solidFill>
                <a:latin typeface="Lucida Fax" pitchFamily="18" charset="0"/>
              </a:rPr>
              <a:t>Important Accident Prevention Tool</a:t>
            </a:r>
          </a:p>
          <a:p>
            <a:pPr algn="just"/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834" y="152400"/>
            <a:ext cx="7175351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PERMIT TO WORK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106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WHAT IS WORK PERMIT SYSTEM </a:t>
            </a:r>
            <a:r>
              <a:rPr lang="en-US" sz="2400" b="1" u="sng" dirty="0" smtClean="0">
                <a:solidFill>
                  <a:srgbClr val="FF0000"/>
                </a:solidFill>
                <a:latin typeface="Lucida Fax" pitchFamily="18" charset="0"/>
              </a:rPr>
              <a:t>???</a:t>
            </a:r>
          </a:p>
          <a:p>
            <a:endParaRPr lang="en-US" sz="1100" b="1" u="sng" dirty="0" smtClean="0">
              <a:solidFill>
                <a:srgbClr val="FF0000"/>
              </a:solidFill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specifies the work to be done and the precautions to be taken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1200" dirty="0" smtClean="0">
              <a:solidFill>
                <a:schemeClr val="tx1"/>
              </a:solidFill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 Work permit is an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essential</a:t>
            </a: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 part of Safe System of Work (</a:t>
            </a:r>
            <a:r>
              <a:rPr lang="en-US" sz="2400" dirty="0" err="1" smtClean="0">
                <a:solidFill>
                  <a:srgbClr val="0000FF"/>
                </a:solidFill>
                <a:latin typeface="Lucida Fax" pitchFamily="18" charset="0"/>
              </a:rPr>
              <a:t>SSoW</a:t>
            </a: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) in many maintenance activities</a:t>
            </a:r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165951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PERMIT TO WORK</a:t>
            </a: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810000"/>
            <a:ext cx="503001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68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534400" cy="57149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TYPES OF WORK PERMIT</a:t>
            </a:r>
          </a:p>
          <a:p>
            <a:endParaRPr lang="en-US" sz="2400" b="1" i="1" u="sng" dirty="0" smtClean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58674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PERMIT TO WORK</a:t>
            </a:r>
            <a:endParaRPr lang="en-US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30226"/>
              </p:ext>
            </p:extLst>
          </p:nvPr>
        </p:nvGraphicFramePr>
        <p:xfrm>
          <a:off x="838200" y="1752600"/>
          <a:ext cx="50292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Lucida Fax" pitchFamily="18" charset="0"/>
                        </a:rPr>
                        <a:t>Hot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  <a:latin typeface="Lucida Fax" pitchFamily="18" charset="0"/>
                        </a:rPr>
                        <a:t> Work Permit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Lucida Fax" pitchFamily="18" charset="0"/>
                        </a:rPr>
                        <a:t>Cold</a:t>
                      </a:r>
                      <a:r>
                        <a:rPr lang="en-US" sz="2400" b="1" baseline="0" dirty="0" smtClean="0">
                          <a:solidFill>
                            <a:srgbClr val="00B050"/>
                          </a:solidFill>
                          <a:latin typeface="Lucida Fax" pitchFamily="18" charset="0"/>
                        </a:rPr>
                        <a:t> Work Permit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F0"/>
                          </a:solidFill>
                          <a:latin typeface="Lucida Fax" pitchFamily="18" charset="0"/>
                        </a:rPr>
                        <a:t>Confined Space Entry Permit</a:t>
                      </a:r>
                      <a:endParaRPr lang="en-US" sz="2400" b="1" dirty="0">
                        <a:solidFill>
                          <a:srgbClr val="00B0F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66"/>
                          </a:solidFill>
                          <a:latin typeface="Lucida Fax" pitchFamily="18" charset="0"/>
                        </a:rPr>
                        <a:t>Electrical Work Permit</a:t>
                      </a:r>
                      <a:endParaRPr lang="en-US" sz="2400" b="1" dirty="0">
                        <a:solidFill>
                          <a:srgbClr val="FF0066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C000"/>
                          </a:solidFill>
                          <a:latin typeface="Lucida Fax" pitchFamily="18" charset="0"/>
                        </a:rPr>
                        <a:t>Radiography Permit</a:t>
                      </a:r>
                      <a:endParaRPr lang="en-US" sz="2400" b="1" dirty="0">
                        <a:solidFill>
                          <a:srgbClr val="FFC00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820000"/>
                          </a:solidFill>
                          <a:latin typeface="Lucida Fax" pitchFamily="18" charset="0"/>
                        </a:rPr>
                        <a:t>Vehicle , Machinery</a:t>
                      </a:r>
                      <a:r>
                        <a:rPr lang="en-US" sz="2400" baseline="0" dirty="0" smtClean="0">
                          <a:solidFill>
                            <a:srgbClr val="820000"/>
                          </a:solidFill>
                          <a:latin typeface="Lucida Fax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820000"/>
                          </a:solidFill>
                          <a:latin typeface="Lucida Fax" pitchFamily="18" charset="0"/>
                        </a:rPr>
                        <a:t>Permit</a:t>
                      </a:r>
                      <a:endParaRPr lang="en-US" sz="2400" dirty="0">
                        <a:solidFill>
                          <a:srgbClr val="82000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7030A0"/>
                          </a:solidFill>
                          <a:latin typeface="Lucida Fax" pitchFamily="18" charset="0"/>
                        </a:rPr>
                        <a:t>Road</a:t>
                      </a:r>
                      <a:r>
                        <a:rPr lang="en-US" sz="2400" baseline="0" dirty="0" smtClean="0">
                          <a:solidFill>
                            <a:srgbClr val="7030A0"/>
                          </a:solidFill>
                          <a:latin typeface="Lucida Fax" pitchFamily="18" charset="0"/>
                        </a:rPr>
                        <a:t> Close Permit</a:t>
                      </a:r>
                      <a:endParaRPr lang="en-US" sz="2400" dirty="0">
                        <a:solidFill>
                          <a:srgbClr val="7030A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Lucida Fax" pitchFamily="18" charset="0"/>
                        </a:rPr>
                        <a:t>Excavation Permit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4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1"/>
            <a:ext cx="8686800" cy="53340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Permit Checklist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Permit Number		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Work Request			: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      / Work Description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Hazards/ Dangers		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Precautions required	: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      Isolation Details		: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      Purging System</a:t>
            </a:r>
            <a:r>
              <a:rPr lang="en-IN" sz="2200" dirty="0" smtClean="0">
                <a:latin typeface="Lucida Fax" panose="02060602050505020204" pitchFamily="18" charset="0"/>
              </a:rPr>
              <a:t>    		: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      Site Preparation		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Protective &amp; Safety Equipment	: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41361"/>
            <a:ext cx="8991600" cy="79683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PERMIT TO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2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7" y="2484783"/>
            <a:ext cx="441323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8380"/>
            <a:ext cx="4329892" cy="39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447800"/>
            <a:ext cx="8678091" cy="54102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Associated Permits / Certificates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Gas Test - Authorised Gas Tester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Sign for Permit Controller, Performing Authority, Work Site Supervisor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Permit Controller Shift Change / Transfer Endorsement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Area Authority Endorsement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059091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PERMIT TO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8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14400"/>
            <a:ext cx="8458200" cy="5486399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Supporting Documents PTW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Work Method Statements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Job Safety Analysis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Risk Assessment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Training Reports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Third Party Certificate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PTW Checklist</a:t>
            </a:r>
          </a:p>
          <a:p>
            <a:pPr marL="1374775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Area Drawing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839200" cy="758203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PERMIT TO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62600" y="5181600"/>
            <a:ext cx="5637010" cy="88211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990600"/>
            <a:ext cx="8763000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FORK LIFT 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481965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Factors that may cause a forklift truck to </a:t>
            </a:r>
            <a:r>
              <a:rPr lang="en-US" sz="2400" b="1" u="sng" dirty="0" smtClean="0">
                <a:solidFill>
                  <a:srgbClr val="C00000"/>
                </a:solidFill>
                <a:latin typeface="Lucida Fax" pitchFamily="18" charset="0"/>
              </a:rPr>
              <a:t>Overturn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Driving around corners too quickly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Uneven loading of the fork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Driving with the Load Elevated , Especially when going around Corners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Uneven </a:t>
            </a:r>
            <a:r>
              <a:rPr lang="en-US" sz="2400" dirty="0" err="1" smtClean="0">
                <a:latin typeface="Lucida Fax" pitchFamily="18" charset="0"/>
              </a:rPr>
              <a:t>Tyre</a:t>
            </a:r>
            <a:r>
              <a:rPr lang="en-US" sz="2400" dirty="0" smtClean="0">
                <a:latin typeface="Lucida Fax" pitchFamily="18" charset="0"/>
              </a:rPr>
              <a:t> Pressure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Excessive Breaking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Driving across a Slope rather than straight up or down the slope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Collision , especially with </a:t>
            </a:r>
            <a:r>
              <a:rPr lang="en-US" sz="2400" dirty="0" err="1" smtClean="0">
                <a:latin typeface="Lucida Fax" pitchFamily="18" charset="0"/>
              </a:rPr>
              <a:t>kerbs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7630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FORK LIFT </a:t>
            </a:r>
          </a:p>
        </p:txBody>
      </p:sp>
    </p:spTree>
    <p:extLst>
      <p:ext uri="{BB962C8B-B14F-4D97-AF65-F5344CB8AC3E}">
        <p14:creationId xmlns:p14="http://schemas.microsoft.com/office/powerpoint/2010/main" val="27460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067800" cy="5562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7861151" cy="6096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FORK LIFT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31527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9" y="3886200"/>
            <a:ext cx="2591791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08" y="1219200"/>
            <a:ext cx="2209800" cy="2066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962895"/>
            <a:ext cx="2945454" cy="2285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4" y="1352549"/>
            <a:ext cx="2825751" cy="2000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34" y="3962895"/>
            <a:ext cx="2905125" cy="220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9154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Forklift Safety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safe speed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Be aware of fork position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Watch out the blind spots (use blind Spot Mirror)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Slow down and sound horn at the corner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Certified forklift operators only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Inspect the forklift before shift change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FORK LIFT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9600"/>
            <a:ext cx="2019236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419600"/>
            <a:ext cx="1876425" cy="2286000"/>
          </a:xfrm>
          <a:prstGeom prst="rect">
            <a:avLst/>
          </a:prstGeom>
        </p:spPr>
      </p:pic>
      <p:pic>
        <p:nvPicPr>
          <p:cNvPr id="14438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304800"/>
            <a:ext cx="1981200" cy="2006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4386" name="Picture 2" descr="D:\2022\Videos\Safety Pictures\5eab0a1725c2d493be2628eb_BlindSpo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3978" y="4602480"/>
            <a:ext cx="3738880" cy="2103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40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14400"/>
            <a:ext cx="8534400" cy="5867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Pre - use – check – forklift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err="1" smtClean="0">
                <a:latin typeface="Lucida Fax" pitchFamily="18" charset="0"/>
              </a:rPr>
              <a:t>Tyre</a:t>
            </a:r>
            <a:r>
              <a:rPr lang="en-US" sz="2400" dirty="0" smtClean="0">
                <a:latin typeface="Lucida Fax" pitchFamily="18" charset="0"/>
              </a:rPr>
              <a:t> pressure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Parking Brakes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Steering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Fuel, Oil and Water System for Leak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Batteries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Lifting and Tilting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Audible Warning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Lights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Mirrors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8392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FORK LIFT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4343400"/>
            <a:ext cx="3381375" cy="2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Parking rules for a forklift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Apply the hand break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Lower the fork and tip the forward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Remove the key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Park it on level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obstruct traffic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obstruct the pedestrian walkways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 not obstruct the emergency escape routes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8392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FORK LIFT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76800"/>
            <a:ext cx="2619375" cy="1684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76800"/>
            <a:ext cx="2432814" cy="16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0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86400" y="5257800"/>
            <a:ext cx="5867400" cy="68579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533400"/>
            <a:ext cx="9067800" cy="22098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solidFill>
                  <a:srgbClr val="FF0000"/>
                </a:solidFill>
                <a:effectLst/>
                <a:latin typeface="Bodoni MT Black" pitchFamily="18" charset="0"/>
              </a:rPr>
              <a:t>CRANE &amp; LIFTING EQUIPMENT</a:t>
            </a:r>
            <a:endParaRPr lang="en-US" sz="6600" dirty="0">
              <a:solidFill>
                <a:srgbClr val="FF0000"/>
              </a:solidFill>
              <a:effectLst/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84813"/>
            <a:ext cx="41148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14400"/>
            <a:ext cx="8610600" cy="5867399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Lucida Fax" pitchFamily="18" charset="0"/>
              </a:rPr>
              <a:t>Crane is a mechanical device used to handle the load,  materials, structure  for lifting and distributing. </a:t>
            </a:r>
          </a:p>
          <a:p>
            <a:r>
              <a:rPr lang="en-US" sz="2400" b="1" u="sng" dirty="0" smtClean="0">
                <a:latin typeface="Lucida Fax" pitchFamily="18" charset="0"/>
              </a:rPr>
              <a:t>TYPES OF CRANES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MOBILE CRANE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HYDRAULIC CRANE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OVERHEAD CRANE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GANTRY CRANE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TOWER CRANE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605" y="152400"/>
            <a:ext cx="8089751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62200"/>
            <a:ext cx="3333749" cy="176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43400"/>
            <a:ext cx="2647950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154255"/>
            <a:ext cx="2535011" cy="1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600200"/>
            <a:ext cx="8915400" cy="3733800"/>
          </a:xfrm>
        </p:spPr>
        <p:txBody>
          <a:bodyPr>
            <a:normAutofit lnSpcReduction="10000"/>
          </a:bodyPr>
          <a:lstStyle/>
          <a:p>
            <a:pPr marL="288925" indent="-288925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It is easy to remember how to use a fire extinguisher, you  can remember a shot form 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rPr>
              <a:t>PASS</a:t>
            </a:r>
            <a:r>
              <a:rPr lang="en-US" sz="32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which stands for </a:t>
            </a:r>
          </a:p>
          <a:p>
            <a:pPr marL="2682875"/>
            <a:r>
              <a:rPr lang="en-US" sz="3200" b="1" dirty="0" smtClean="0">
                <a:solidFill>
                  <a:srgbClr val="FF0000"/>
                </a:solidFill>
                <a:latin typeface="Lucida Fax" pitchFamily="18" charset="0"/>
              </a:rPr>
              <a:t>P</a:t>
            </a:r>
            <a:r>
              <a:rPr lang="en-US" sz="3200" b="1" dirty="0" smtClean="0">
                <a:latin typeface="Lucida Fax" pitchFamily="18" charset="0"/>
              </a:rPr>
              <a:t>ull</a:t>
            </a:r>
          </a:p>
          <a:p>
            <a:pPr marL="2682875"/>
            <a:r>
              <a:rPr lang="en-US" sz="3200" b="1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3200" b="1" dirty="0" smtClean="0">
                <a:latin typeface="Lucida Fax" pitchFamily="18" charset="0"/>
              </a:rPr>
              <a:t>im</a:t>
            </a:r>
          </a:p>
          <a:p>
            <a:pPr marL="2682875"/>
            <a:r>
              <a:rPr lang="en-US" sz="3200" b="1" dirty="0" smtClean="0">
                <a:solidFill>
                  <a:srgbClr val="FF0000"/>
                </a:solidFill>
                <a:latin typeface="Lucida Fax" pitchFamily="18" charset="0"/>
              </a:rPr>
              <a:t>S</a:t>
            </a:r>
            <a:r>
              <a:rPr lang="en-US" sz="3200" b="1" dirty="0" smtClean="0">
                <a:latin typeface="Lucida Fax" pitchFamily="18" charset="0"/>
              </a:rPr>
              <a:t>queeze</a:t>
            </a:r>
          </a:p>
          <a:p>
            <a:pPr marL="2682875"/>
            <a:r>
              <a:rPr lang="en-US" sz="3200" b="1" dirty="0" smtClean="0">
                <a:solidFill>
                  <a:srgbClr val="FF0000"/>
                </a:solidFill>
                <a:latin typeface="Lucida Fax" pitchFamily="18" charset="0"/>
              </a:rPr>
              <a:t>S</a:t>
            </a:r>
            <a:r>
              <a:rPr lang="en-US" sz="3200" b="1" dirty="0" smtClean="0">
                <a:latin typeface="Lucida Fax" pitchFamily="18" charset="0"/>
              </a:rPr>
              <a:t>weep</a:t>
            </a:r>
            <a:endParaRPr lang="en-US" sz="40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991600" cy="8382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latin typeface="Bodoni MT Black" pitchFamily="18" charset="0"/>
              </a:rPr>
              <a:t>HOW TO USE FIRE EXTINGUISHER</a:t>
            </a:r>
            <a:endParaRPr lang="en-US" sz="36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5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1"/>
            <a:ext cx="9067800" cy="7620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MOBILE 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" y="990600"/>
            <a:ext cx="4376737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45" y="3733800"/>
            <a:ext cx="4383355" cy="29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90" y="152400"/>
            <a:ext cx="9144000" cy="737259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HYDRAULIC 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0" y="1016068"/>
            <a:ext cx="4343400" cy="341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22157"/>
            <a:ext cx="4000500" cy="41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991600" cy="672935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OVERHEAD 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46482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16120"/>
            <a:ext cx="4038600" cy="3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4741"/>
            <a:ext cx="8991600" cy="737259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GANTRY 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49530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05" y="2895600"/>
            <a:ext cx="3962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6617"/>
            <a:ext cx="8165951" cy="649184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TOWER 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41910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80012"/>
            <a:ext cx="44577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915400" cy="57149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CRANE &amp; LIFTING PTW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Traffic permit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Method statement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Job safety analysis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Training report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Area drawing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Lifting plan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Third party certificates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Equipments certificates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Other certificates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7784951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762000"/>
            <a:ext cx="8991600" cy="60197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MAJOR CAUSES OF CRANE ACCIDENTS</a:t>
            </a:r>
          </a:p>
          <a:p>
            <a:pPr marL="800100" indent="-342900">
              <a:buFont typeface="Wingdings" pitchFamily="2" charset="2"/>
              <a:buChar char="q"/>
            </a:pPr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Contact with power lines</a:t>
            </a:r>
          </a:p>
          <a:p>
            <a:pPr marL="8001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Overturns</a:t>
            </a:r>
          </a:p>
          <a:p>
            <a:pPr marL="8001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Fall of material</a:t>
            </a:r>
          </a:p>
          <a:p>
            <a:pPr marL="8001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Mechanical failures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3647"/>
            <a:ext cx="90678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3352800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98222"/>
            <a:ext cx="3505200" cy="29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073110"/>
            <a:ext cx="4233367" cy="24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7911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Lucida Fax" pitchFamily="18" charset="0"/>
              </a:rPr>
              <a:t>HOW DO ACCIDENTS OCCUR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Instability</a:t>
            </a:r>
          </a:p>
          <a:p>
            <a:pPr marL="342900" indent="-342900" algn="just"/>
            <a:r>
              <a:rPr lang="en-US" sz="2400" b="1" dirty="0" smtClean="0">
                <a:latin typeface="Lucida Fax" pitchFamily="18" charset="0"/>
              </a:rPr>
              <a:t>		</a:t>
            </a:r>
            <a:r>
              <a:rPr lang="en-US" sz="2400" dirty="0" smtClean="0">
                <a:latin typeface="Lucida Fax" pitchFamily="18" charset="0"/>
              </a:rPr>
              <a:t>Unsecured load, Load Capacity Exceed, or Ground not level or too soft.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Lack of communication</a:t>
            </a:r>
          </a:p>
          <a:p>
            <a:pPr marL="342900" indent="-342900" algn="just"/>
            <a:r>
              <a:rPr lang="en-US" sz="2400" b="1" dirty="0" smtClean="0">
                <a:latin typeface="Lucida Fax" pitchFamily="18" charset="0"/>
              </a:rPr>
              <a:t>		</a:t>
            </a:r>
            <a:r>
              <a:rPr lang="en-US" sz="2400" dirty="0" smtClean="0">
                <a:latin typeface="Lucida Fax" pitchFamily="18" charset="0"/>
              </a:rPr>
              <a:t>Point of the operation is a distance from the crane operator  or not in full view of the operator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Lack of Training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 smtClean="0">
                <a:latin typeface="Lucida Fax" pitchFamily="18" charset="0"/>
              </a:rPr>
              <a:t> Inadequate Maintenance or Inspection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7937351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763000" cy="6858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/>
              <a:t>CRANE &amp; LIFTING PARTS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838200"/>
            <a:ext cx="8991404" cy="58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86800" cy="5791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Crane hazards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Improper load rating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Excessive speeds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hand signals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Inadequate  inspection and maintenance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Unguarded parts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Unguarded swing radius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Working too close to power lines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Shattered windows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steps/ guard rails walkways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boom angle indicator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Not using outriggers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15400" cy="6095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r>
              <a:rPr lang="en-US" sz="4000" u="sng" dirty="0" smtClean="0">
                <a:latin typeface="Bodoni MT Black" pitchFamily="18" charset="0"/>
              </a:rPr>
              <a:t/>
            </a:r>
            <a:br>
              <a:rPr lang="en-US" sz="4000" u="sng" dirty="0" smtClean="0">
                <a:latin typeface="Bodoni MT Black" pitchFamily="18" charset="0"/>
              </a:rPr>
            </a:br>
            <a:endParaRPr lang="en-US" sz="4000" u="sng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:\Users\Admin\Downloads\PA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7570782" cy="5676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69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867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Crane Operation- Safety Arrangement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Inspection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Trained operator with valid License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Valid Third Party Certificate of all lifting gears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Barricading and Sign Board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Load Rating Chart &amp; Operating Manual in the cabin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Never exceed Safe Working Load (SWL)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6m distance from power line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Experienced Riggers team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7861151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2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21341" y="1600200"/>
            <a:ext cx="86868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Crane Operation- Safety Arrangement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Daily inspection of lifting gears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Proper communication &amp; signals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tag line , if necessary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855" y="152400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867399"/>
          </a:xfrm>
        </p:spPr>
        <p:txBody>
          <a:bodyPr>
            <a:normAutofit/>
          </a:bodyPr>
          <a:lstStyle/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Who is Rigger Supervisor?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Rigger supervisor is a person who has overall control of lifting operation , must be trained and experienced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0"/>
            <a:ext cx="429181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990600"/>
            <a:ext cx="85344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Rigging Equipments &amp; Slings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Wire rope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Fiber rope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Synthetic web sling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Wire rope web sling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Chain block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D- shackles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I- bolts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Liver hoist ( chain puller)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8392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0" y="26719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90" y="2410320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90" y="4419600"/>
            <a:ext cx="257700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990600"/>
            <a:ext cx="8382000" cy="5410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Rigging Equipments &amp; Slings</a:t>
            </a:r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1"/>
            <a:ext cx="8610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CRANE &amp; LIFTING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9" y="1752601"/>
            <a:ext cx="260985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24" y="152400"/>
            <a:ext cx="15240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80" y="1773911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2" y="3468520"/>
            <a:ext cx="1752600" cy="1683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15" y="4472454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04" y="4648200"/>
            <a:ext cx="3481202" cy="197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8686800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COLOUR CODE – WEB SLINGS</a:t>
            </a:r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165951" cy="6610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r>
              <a:rPr lang="en-US" sz="4000" dirty="0">
                <a:latin typeface="Lucida Fax" pitchFamily="18" charset="0"/>
              </a:rPr>
              <a:t/>
            </a:r>
            <a:br>
              <a:rPr lang="en-US" sz="4000" dirty="0">
                <a:latin typeface="Lucida Fax" pitchFamily="18" charset="0"/>
              </a:rPr>
            </a:br>
            <a:r>
              <a:rPr lang="en-US" sz="4000" dirty="0" smtClean="0">
                <a:latin typeface="Lucida Fax" pitchFamily="18" charset="0"/>
              </a:rPr>
              <a:t>    </a:t>
            </a:r>
            <a:endParaRPr lang="en-US" sz="4000" dirty="0">
              <a:latin typeface="Bodoni MT Black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21905"/>
              </p:ext>
            </p:extLst>
          </p:nvPr>
        </p:nvGraphicFramePr>
        <p:xfrm>
          <a:off x="457199" y="1676400"/>
          <a:ext cx="3810001" cy="393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98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56167">
                <a:tc>
                  <a:txBody>
                    <a:bodyPr/>
                    <a:lstStyle/>
                    <a:p>
                      <a:r>
                        <a:rPr lang="en-US" sz="2400" u="none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1</a:t>
                      </a:r>
                      <a:r>
                        <a:rPr lang="en-US" sz="2400" u="none" baseline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 TON</a:t>
                      </a:r>
                      <a:endParaRPr lang="en-US" sz="2400" u="none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990099"/>
                          </a:solidFill>
                          <a:latin typeface="Lucida Fax" pitchFamily="18" charset="0"/>
                        </a:rPr>
                        <a:t>    VIOLET</a:t>
                      </a:r>
                      <a:endParaRPr lang="en-US" sz="2400" b="1" dirty="0">
                        <a:solidFill>
                          <a:srgbClr val="990099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Lucida Fax" pitchFamily="18" charset="0"/>
                        </a:rPr>
                        <a:t>2</a:t>
                      </a:r>
                      <a:r>
                        <a:rPr lang="en-US" sz="2400" b="1" baseline="0" dirty="0" smtClean="0">
                          <a:latin typeface="Lucida Fax" pitchFamily="18" charset="0"/>
                        </a:rPr>
                        <a:t> TON</a:t>
                      </a:r>
                      <a:endParaRPr lang="en-US" sz="2400" b="1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Lucida Fax" pitchFamily="18" charset="0"/>
                        </a:rPr>
                        <a:t>    GREEN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Lucida Fax" pitchFamily="18" charset="0"/>
                        </a:rPr>
                        <a:t>3 TON</a:t>
                      </a:r>
                      <a:endParaRPr lang="en-US" sz="2400" b="1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FF00"/>
                          </a:solidFill>
                          <a:latin typeface="Lucida Fax" pitchFamily="18" charset="0"/>
                        </a:rPr>
                        <a:t>    YELLOW</a:t>
                      </a:r>
                      <a:endParaRPr lang="en-US" sz="2400" b="1" dirty="0">
                        <a:solidFill>
                          <a:srgbClr val="FFFF0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Lucida Fax" pitchFamily="18" charset="0"/>
                        </a:rPr>
                        <a:t>4</a:t>
                      </a:r>
                      <a:r>
                        <a:rPr lang="en-US" sz="2400" b="1" baseline="0" dirty="0" smtClean="0">
                          <a:latin typeface="Lucida Fax" pitchFamily="18" charset="0"/>
                        </a:rPr>
                        <a:t> TON</a:t>
                      </a:r>
                      <a:endParaRPr lang="en-US" sz="2400" b="1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Lucida Fax" pitchFamily="18" charset="0"/>
                        </a:rPr>
                        <a:t>    GRAY</a:t>
                      </a:r>
                      <a:endParaRPr 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Lucida Fax" pitchFamily="18" charset="0"/>
                        </a:rPr>
                        <a:t>6 TON</a:t>
                      </a:r>
                      <a:endParaRPr lang="en-US" sz="2400" b="1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9900"/>
                          </a:solidFill>
                          <a:latin typeface="Lucida Fax" pitchFamily="18" charset="0"/>
                        </a:rPr>
                        <a:t>    BROWN</a:t>
                      </a:r>
                      <a:endParaRPr lang="en-US" sz="2400" b="1" dirty="0">
                        <a:solidFill>
                          <a:srgbClr val="FF990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Lucida Fax" pitchFamily="18" charset="0"/>
                        </a:rPr>
                        <a:t>10 TON</a:t>
                      </a:r>
                      <a:endParaRPr lang="en-US" sz="2400" b="1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Lucida Fax" pitchFamily="18" charset="0"/>
                        </a:rPr>
                        <a:t>    RED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4" y="49387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76" y="1295400"/>
            <a:ext cx="2362200" cy="1933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83" y="3180564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30" y="5212525"/>
            <a:ext cx="2369014" cy="1572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11" y="4714875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4" y="2505073"/>
            <a:ext cx="2143126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867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Crane Operation- Safety Tips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Never walk or stand under any suspended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All signal must be received from authorized signal man (Rigger)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Bad Weather – stop lifting ( high wind and rain)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Third party certification for all lifting equipments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CRANE &amp; LIFTING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810000"/>
            <a:ext cx="3543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86400" y="5975881"/>
            <a:ext cx="5637010" cy="88211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228600" y="304800"/>
            <a:ext cx="9372600" cy="3352800"/>
          </a:xfrm>
        </p:spPr>
        <p:txBody>
          <a:bodyPr/>
          <a:lstStyle/>
          <a:p>
            <a:pPr marL="182880" indent="0">
              <a:buNone/>
            </a:pPr>
            <a:r>
              <a:rPr lang="en-US" sz="6600" b="0" dirty="0" smtClean="0">
                <a:latin typeface="Bodoni MT Black" pitchFamily="18" charset="0"/>
              </a:rPr>
              <a:t> </a:t>
            </a:r>
            <a:r>
              <a:rPr lang="en-US" sz="6600" dirty="0" smtClean="0">
                <a:solidFill>
                  <a:srgbClr val="FF0000"/>
                </a:solidFill>
                <a:effectLst/>
                <a:latin typeface="Bodoni MT Black" pitchFamily="18" charset="0"/>
              </a:rPr>
              <a:t>MATERIAL                                </a:t>
            </a:r>
            <a:r>
              <a:rPr lang="en-US" sz="6600" b="0" dirty="0" smtClean="0">
                <a:solidFill>
                  <a:srgbClr val="FF0000"/>
                </a:solidFill>
                <a:effectLst/>
                <a:latin typeface="Bodoni MT Black" pitchFamily="18" charset="0"/>
              </a:rPr>
              <a:t>		         </a:t>
            </a:r>
            <a:r>
              <a:rPr lang="en-US" sz="6600" dirty="0" smtClean="0">
                <a:solidFill>
                  <a:srgbClr val="FF0000"/>
                </a:solidFill>
                <a:effectLst/>
                <a:latin typeface="Bodoni MT Black" pitchFamily="18" charset="0"/>
              </a:rPr>
              <a:t>STORAGE</a:t>
            </a:r>
            <a:endParaRPr lang="en-US" sz="6600" dirty="0">
              <a:solidFill>
                <a:srgbClr val="FF0000"/>
              </a:solidFill>
              <a:effectLst/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67000"/>
            <a:ext cx="5410200" cy="29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763000" cy="5715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Prevention  of Falling of Materials from Material Stack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Stacking of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Stack materials separately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Maximum height for stacking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Stack vertically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Use pallets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Allow sufficient space around stacks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Protect stack from being struck by vehicles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242151" cy="7372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MATERIAL STORAGE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33600"/>
            <a:ext cx="2743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839200" cy="54864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Safe Storage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Separate storage area for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Area should be kept clean and tidy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Warning sign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Flammable liquids and gases should be stored separately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Store made of fire resistant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Keep Ignition Source Away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Fighting Equipments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Regular Inspection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8305800" cy="6610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MATERIAL STORAGES</a:t>
            </a:r>
          </a:p>
        </p:txBody>
      </p:sp>
    </p:spTree>
    <p:extLst>
      <p:ext uri="{BB962C8B-B14F-4D97-AF65-F5344CB8AC3E}">
        <p14:creationId xmlns:p14="http://schemas.microsoft.com/office/powerpoint/2010/main" val="2807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24" y="195730"/>
            <a:ext cx="4737076" cy="628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534400" cy="5715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Safe stacking and storage of flammable materials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Liquids, solids, gases in separate storage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Storage oxygen separate from other gases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– resistance internal storage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Warring sign / safety sign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hot work in near storage area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fighting equipments provided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Inspect regularly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Correctly rated electrical equipments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7937351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MATERIAL STORAGES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21" y="2895600"/>
            <a:ext cx="1602179" cy="1751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5562600"/>
            <a:ext cx="25336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8763000" cy="5867399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Safety Rules - Oxygen Cylinder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cylinder should not be kept near combustible materials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cylinder should not be handle with greasy hands or gloves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Oxygen cylinder their fitting should not be tested with oil based soap solution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Top cover of the cylinder should be kept in position and screwed safety when not in use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Cylinder should not be used as rollers for moving materials 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678" y="152400"/>
            <a:ext cx="88392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MATERIAL STORAGES</a:t>
            </a:r>
          </a:p>
        </p:txBody>
      </p:sp>
    </p:spTree>
    <p:extLst>
      <p:ext uri="{BB962C8B-B14F-4D97-AF65-F5344CB8AC3E}">
        <p14:creationId xmlns:p14="http://schemas.microsoft.com/office/powerpoint/2010/main" val="20484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181600" y="5638800"/>
            <a:ext cx="5637010" cy="88211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685800"/>
            <a:ext cx="8610600" cy="22860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HOT &amp; COLD ENVIRONMENT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95600"/>
            <a:ext cx="38862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902527"/>
            <a:ext cx="3733800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6868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Effect of Exposure to Extreme Heat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Hyperthermia  - Dehydration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 smtClean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Muscle Cramp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Heat Stress     - Increases Discomforts, Headache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Heat Stroke  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Skin Burn, Skin Cancer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6868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HOT &amp; COLD ENVIRONMENT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09564"/>
            <a:ext cx="3048000" cy="2111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23" y="4863921"/>
            <a:ext cx="1847850" cy="18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EXPOSURE OF COLD ENVIRONMENT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Frost Bite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Slip Hazard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Freeze Burn Injury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991600" cy="725383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HOT &amp; COLD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39" y="2819400"/>
            <a:ext cx="2771775" cy="164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53000"/>
            <a:ext cx="2778214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52999"/>
            <a:ext cx="2343150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49" y="4953000"/>
            <a:ext cx="30956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8915400" cy="57912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CONTROL MEASURES</a:t>
            </a:r>
          </a:p>
          <a:p>
            <a:endParaRPr lang="en-US" sz="2400" b="1" u="sng" dirty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HOT ENVIRONMENT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Ventilation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Insulation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Cool refuges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Drinking water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Appropriate clothing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Job rotation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HOT &amp; COLD ENVIRONMENT</a:t>
            </a:r>
          </a:p>
        </p:txBody>
      </p:sp>
    </p:spTree>
    <p:extLst>
      <p:ext uri="{BB962C8B-B14F-4D97-AF65-F5344CB8AC3E}">
        <p14:creationId xmlns:p14="http://schemas.microsoft.com/office/powerpoint/2010/main" val="23707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534400" cy="5333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Cold Environment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Close Ventilation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Warm Refuges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Hot Food and Drinks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Job Rotation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Remove Ice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Insulating Jackets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916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HOT &amp; COLD ENVIRONMENT</a:t>
            </a:r>
          </a:p>
        </p:txBody>
      </p:sp>
    </p:spTree>
    <p:extLst>
      <p:ext uri="{BB962C8B-B14F-4D97-AF65-F5344CB8AC3E}">
        <p14:creationId xmlns:p14="http://schemas.microsoft.com/office/powerpoint/2010/main" val="34060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62600" y="5867400"/>
            <a:ext cx="5637010" cy="5334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84951" cy="32766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ACCIDENT / INCIDENT REPORTING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5181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3718" y="914400"/>
            <a:ext cx="8654082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ACCIDENT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latin typeface="Lucida Fax" pitchFamily="18" charset="0"/>
              </a:rPr>
              <a:t>Accident is an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unexpected event </a:t>
            </a:r>
            <a:r>
              <a:rPr lang="en-US" sz="2400" dirty="0" smtClean="0">
                <a:latin typeface="Lucida Fax" pitchFamily="18" charset="0"/>
              </a:rPr>
              <a:t>or unplanned event that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results personal injury </a:t>
            </a:r>
            <a:r>
              <a:rPr lang="en-US" sz="2400" dirty="0" smtClean="0">
                <a:latin typeface="Lucida Fax" pitchFamily="18" charset="0"/>
              </a:rPr>
              <a:t>or property damage or equipment damage or  environmental pollution.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556" y="76200"/>
            <a:ext cx="8991600" cy="6858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ACCIDENT REPORTING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8" y="3352799"/>
            <a:ext cx="4219575" cy="2807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88" y="3352799"/>
            <a:ext cx="3743912" cy="28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2024" y="1447800"/>
            <a:ext cx="8610600" cy="5638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Benefits of Accident Reporting &amp; Investigation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Preventing reoccurrence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Identifying out- dated procedures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Improved work environment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Increased procedures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Raises safety awareness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Increased reputation &amp; Morale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Benefits to all…..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657" y="152401"/>
            <a:ext cx="89154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ACCIDENT REPORTING</a:t>
            </a:r>
          </a:p>
        </p:txBody>
      </p:sp>
    </p:spTree>
    <p:extLst>
      <p:ext uri="{BB962C8B-B14F-4D97-AF65-F5344CB8AC3E}">
        <p14:creationId xmlns:p14="http://schemas.microsoft.com/office/powerpoint/2010/main" val="15286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52400"/>
            <a:ext cx="9144000" cy="6858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  <a:softEdge rad="317500"/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6600" dirty="0" smtClean="0">
                <a:latin typeface="Arial Black" pitchFamily="34" charset="0"/>
              </a:rPr>
              <a:t> </a:t>
            </a:r>
            <a:r>
              <a:rPr lang="en-US" sz="6600" dirty="0" smtClean="0">
                <a:latin typeface="Bodoni MT Black" pitchFamily="18" charset="0"/>
              </a:rPr>
              <a:t>WHY SAFETY </a:t>
            </a:r>
            <a:r>
              <a:rPr lang="en-US" sz="6600" dirty="0" smtClean="0">
                <a:solidFill>
                  <a:srgbClr val="FF0000"/>
                </a:solidFill>
                <a:latin typeface="Arial Black" pitchFamily="34" charset="0"/>
              </a:rPr>
              <a:t>???</a:t>
            </a:r>
            <a: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  <a:t/>
            </a:r>
            <a:b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</a:br>
            <a: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  <a:t/>
            </a:r>
            <a:b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</a:br>
            <a:r>
              <a:rPr lang="en-US" sz="4400" dirty="0">
                <a:solidFill>
                  <a:schemeClr val="accent6"/>
                </a:solidFill>
                <a:latin typeface="Arial Black" pitchFamily="34" charset="0"/>
              </a:rPr>
              <a:t/>
            </a:r>
            <a:br>
              <a:rPr lang="en-US" sz="4400" dirty="0">
                <a:solidFill>
                  <a:schemeClr val="accent6"/>
                </a:solidFill>
                <a:latin typeface="Arial Black" pitchFamily="34" charset="0"/>
              </a:rPr>
            </a:br>
            <a: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  <a:t/>
            </a:r>
            <a:br>
              <a:rPr lang="en-US" sz="4400" dirty="0" smtClean="0">
                <a:solidFill>
                  <a:schemeClr val="accent6"/>
                </a:solidFill>
                <a:latin typeface="Arial Black" pitchFamily="34" charset="0"/>
              </a:rPr>
            </a:br>
            <a:r>
              <a:rPr lang="en-US" sz="4400" dirty="0">
                <a:solidFill>
                  <a:schemeClr val="accent6"/>
                </a:solidFill>
                <a:latin typeface="Arial Black" pitchFamily="34" charset="0"/>
              </a:rPr>
              <a:t/>
            </a:r>
            <a:br>
              <a:rPr lang="en-US" sz="4400" dirty="0">
                <a:solidFill>
                  <a:schemeClr val="accent6"/>
                </a:solidFill>
                <a:latin typeface="Arial Black" pitchFamily="34" charset="0"/>
              </a:rPr>
            </a:br>
            <a:endParaRPr lang="en-US" sz="4400" dirty="0">
              <a:latin typeface="Arial Black" pitchFamily="34" charset="0"/>
            </a:endParaRPr>
          </a:p>
        </p:txBody>
      </p:sp>
      <p:pic>
        <p:nvPicPr>
          <p:cNvPr id="3" name="Picture 3" descr="C:\Users\Admin\Downloads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4114800"/>
            <a:ext cx="2914650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22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0"/>
            <a:ext cx="8001000" cy="1295399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CLASSIFICATION OF FIRE EXTINGUISHER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" y="1577561"/>
            <a:ext cx="9117496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2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610600" cy="5791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What should be reported?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All injuries or Job Related Illnesses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Near-miss incidents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Equipment damage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Potentially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unsafe condition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Potentially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unsafe action</a:t>
            </a:r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7937351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ACCIDENT REPORTING</a:t>
            </a:r>
          </a:p>
        </p:txBody>
      </p:sp>
    </p:spTree>
    <p:extLst>
      <p:ext uri="{BB962C8B-B14F-4D97-AF65-F5344CB8AC3E}">
        <p14:creationId xmlns:p14="http://schemas.microsoft.com/office/powerpoint/2010/main" val="18249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Accident Report Content (Sample)</a:t>
            </a:r>
          </a:p>
          <a:p>
            <a:r>
              <a:rPr lang="en-US" sz="2400" dirty="0" smtClean="0">
                <a:latin typeface="Lucida Fax" pitchFamily="18" charset="0"/>
              </a:rPr>
              <a:t>Department			-</a:t>
            </a:r>
          </a:p>
          <a:p>
            <a:r>
              <a:rPr lang="en-US" sz="2400" dirty="0" smtClean="0">
                <a:latin typeface="Lucida Fax" pitchFamily="18" charset="0"/>
              </a:rPr>
              <a:t>Supervisor Name			-			</a:t>
            </a:r>
          </a:p>
          <a:p>
            <a:r>
              <a:rPr lang="en-US" sz="2400" dirty="0" smtClean="0">
                <a:latin typeface="Lucida Fax" pitchFamily="18" charset="0"/>
              </a:rPr>
              <a:t>Date of Accident     		-            </a:t>
            </a:r>
          </a:p>
          <a:p>
            <a:r>
              <a:rPr lang="en-US" sz="2400" dirty="0" smtClean="0">
                <a:latin typeface="Lucida Fax" pitchFamily="18" charset="0"/>
              </a:rPr>
              <a:t>Time of Accident 			-</a:t>
            </a:r>
          </a:p>
          <a:p>
            <a:r>
              <a:rPr lang="en-US" sz="2400" dirty="0" smtClean="0">
                <a:latin typeface="Lucida Fax" pitchFamily="18" charset="0"/>
              </a:rPr>
              <a:t>Name of Injured Person		-</a:t>
            </a:r>
          </a:p>
          <a:p>
            <a:r>
              <a:rPr lang="en-US" sz="2400" dirty="0" smtClean="0">
                <a:latin typeface="Lucida Fax" pitchFamily="18" charset="0"/>
              </a:rPr>
              <a:t>Works Number			-</a:t>
            </a:r>
          </a:p>
          <a:p>
            <a:r>
              <a:rPr lang="en-US" sz="2400" dirty="0" smtClean="0">
                <a:latin typeface="Lucida Fax" pitchFamily="18" charset="0"/>
              </a:rPr>
              <a:t>Reason for Accident		- </a:t>
            </a:r>
          </a:p>
          <a:p>
            <a:r>
              <a:rPr lang="en-US" sz="2400" dirty="0" smtClean="0">
                <a:latin typeface="Lucida Fax" pitchFamily="18" charset="0"/>
              </a:rPr>
              <a:t>Witnesses				-	</a:t>
            </a:r>
          </a:p>
          <a:p>
            <a:r>
              <a:rPr lang="en-US" sz="2400" dirty="0" smtClean="0">
                <a:latin typeface="Lucida Fax" pitchFamily="18" charset="0"/>
              </a:rPr>
              <a:t>Corrective  Action		-</a:t>
            </a:r>
          </a:p>
          <a:p>
            <a:r>
              <a:rPr lang="en-US" sz="2400" dirty="0" smtClean="0">
                <a:latin typeface="Lucida Fax" pitchFamily="18" charset="0"/>
              </a:rPr>
              <a:t>Recommendations		-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ACCIDENT REPORTING</a:t>
            </a:r>
          </a:p>
        </p:txBody>
      </p:sp>
    </p:spTree>
    <p:extLst>
      <p:ext uri="{BB962C8B-B14F-4D97-AF65-F5344CB8AC3E}">
        <p14:creationId xmlns:p14="http://schemas.microsoft.com/office/powerpoint/2010/main" val="32610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012190" y="6629400"/>
            <a:ext cx="2055610" cy="2286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685800"/>
            <a:ext cx="8839200" cy="19050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 smtClean="0">
                <a:latin typeface="Bodoni MT Black" pitchFamily="18" charset="0"/>
              </a:rPr>
              <a:t>JOB SAFETY ANALYSIS </a:t>
            </a:r>
            <a:r>
              <a:rPr lang="en-US" sz="6600" dirty="0" smtClean="0">
                <a:latin typeface="Bodoni MT Black" pitchFamily="18" charset="0"/>
              </a:rPr>
              <a:t/>
            </a:r>
            <a:br>
              <a:rPr lang="en-US" sz="6600" dirty="0" smtClean="0">
                <a:latin typeface="Bodoni MT Black" pitchFamily="18" charset="0"/>
              </a:rPr>
            </a:br>
            <a:r>
              <a:rPr lang="en-US" sz="6600" dirty="0" smtClean="0">
                <a:latin typeface="Bodoni MT Black" pitchFamily="18" charset="0"/>
              </a:rPr>
              <a:t>(JSA)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49" y="2743200"/>
            <a:ext cx="41049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763000" cy="54863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Definition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pPr algn="just"/>
            <a:r>
              <a:rPr lang="en-US" sz="2400" dirty="0" smtClean="0">
                <a:latin typeface="Lucida Fax" pitchFamily="18" charset="0"/>
              </a:rPr>
              <a:t>JSA is a carful study of each step in a job, identifying the hazards in each step individually and giving appropriate control measure to reduce the risk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90678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JOB SAFETY </a:t>
            </a:r>
            <a:r>
              <a:rPr lang="en-US" sz="4000" dirty="0" smtClean="0">
                <a:latin typeface="Bodoni MT Black" pitchFamily="18" charset="0"/>
              </a:rPr>
              <a:t>ANALYSIS -  (JSA)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447800"/>
            <a:ext cx="8839200" cy="52577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JSA STEPS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dirty="0" smtClean="0">
                <a:latin typeface="Lucida Fax" pitchFamily="18" charset="0"/>
              </a:rPr>
              <a:t> STEP		-  1	</a:t>
            </a:r>
            <a:r>
              <a:rPr lang="en-US" sz="2400" dirty="0" smtClean="0">
                <a:latin typeface="Lucida Fax" pitchFamily="18" charset="0"/>
              </a:rPr>
              <a:t>- Break the Job in to Basic Steps</a:t>
            </a:r>
          </a:p>
          <a:p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STEP		-  2	</a:t>
            </a:r>
            <a:r>
              <a:rPr lang="en-US" sz="2400" dirty="0" smtClean="0">
                <a:latin typeface="Lucida Fax" pitchFamily="18" charset="0"/>
              </a:rPr>
              <a:t>- Hazards Identification </a:t>
            </a:r>
          </a:p>
          <a:p>
            <a:r>
              <a:rPr lang="en-US" sz="2400" b="1" dirty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STEP		-  3	- </a:t>
            </a:r>
            <a:r>
              <a:rPr lang="en-US" sz="2400" dirty="0" smtClean="0">
                <a:latin typeface="Lucida Fax" pitchFamily="18" charset="0"/>
              </a:rPr>
              <a:t>Control Measure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90678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JOB SAFETY </a:t>
            </a:r>
            <a:r>
              <a:rPr lang="en-US" sz="4000" dirty="0" smtClean="0">
                <a:latin typeface="Bodoni MT Black" pitchFamily="18" charset="0"/>
              </a:rPr>
              <a:t>ANALYSIS (JSA)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1875" y="33647"/>
            <a:ext cx="9067800" cy="5848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JOB SAFETY ANALYSIS (JSA)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77029"/>
              </p:ext>
            </p:extLst>
          </p:nvPr>
        </p:nvGraphicFramePr>
        <p:xfrm>
          <a:off x="0" y="820923"/>
          <a:ext cx="9144001" cy="603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6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7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59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227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5983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select job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job step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hazard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 Identification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Control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Measure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8113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projector</a:t>
                      </a:r>
                    </a:p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installation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Materials arrangement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Lack of awareness, Supervision, Trip &amp; Fall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awareness for manual handling,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good house keeping, qualified supervisor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54902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working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plat form construction &amp; dismantling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Unskilled labors, Improper Supervision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Trained &amp;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competent</a:t>
                      </a:r>
                    </a:p>
                    <a:p>
                      <a:r>
                        <a:rPr lang="en-US" sz="2000" baseline="0" dirty="0" smtClean="0">
                          <a:latin typeface="Lucida Fax" pitchFamily="18" charset="0"/>
                        </a:rPr>
                        <a:t>worker &amp; supervisor,  effective scaffold safety procedure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562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9154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JOB SAFETY ANALYSIS (JSA)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02985"/>
              </p:ext>
            </p:extLst>
          </p:nvPr>
        </p:nvGraphicFramePr>
        <p:xfrm>
          <a:off x="228600" y="1066800"/>
          <a:ext cx="86868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71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Select job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Job Step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Hazard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 identification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Control</a:t>
                      </a:r>
                    </a:p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Fax" pitchFamily="18" charset="0"/>
                        </a:rPr>
                        <a:t>measure</a:t>
                      </a:r>
                      <a:endParaRPr lang="en-US" sz="2000" dirty="0">
                        <a:solidFill>
                          <a:schemeClr val="tx1"/>
                        </a:solidFill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Projector mounting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Standard power tools, Lack of training,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Supervision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Lucida Fax" pitchFamily="18" charset="0"/>
                        </a:rPr>
                        <a:t>All power tool must be in good</a:t>
                      </a:r>
                      <a:r>
                        <a:rPr lang="en-US" sz="2000" baseline="0" dirty="0" smtClean="0">
                          <a:latin typeface="Lucida Fax" pitchFamily="18" charset="0"/>
                        </a:rPr>
                        <a:t> condition and inspect well, follow proper installation method</a:t>
                      </a:r>
                      <a:endParaRPr lang="en-US" sz="2000" dirty="0">
                        <a:latin typeface="Lucida Fax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5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686800" cy="5867399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It helps to inspect the plant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It helps to identify hazard and prevent accident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It helps to establish safe work method, working condition.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endParaRPr lang="en-IN" dirty="0" smtClean="0"/>
          </a:p>
          <a:p>
            <a:pPr algn="just"/>
            <a:endParaRPr lang="en-IN" dirty="0" smtClean="0"/>
          </a:p>
          <a:p>
            <a:pPr algn="just"/>
            <a:endParaRPr lang="en-IN" dirty="0"/>
          </a:p>
          <a:p>
            <a:pPr algn="just"/>
            <a:endParaRPr lang="en-IN" dirty="0" smtClean="0"/>
          </a:p>
          <a:p>
            <a:pPr algn="just"/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41361"/>
            <a:ext cx="8839200" cy="79683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JOB SAFETY ANALYSIS (JSA)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5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8200" y="2057400"/>
            <a:ext cx="7175351" cy="1793167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latin typeface="Bodoni MT Black" pitchFamily="18" charset="0"/>
              </a:rPr>
              <a:t>EMERGENCY PLANNING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295401"/>
            <a:ext cx="8305800" cy="4639264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Lucida Fax" pitchFamily="18" charset="0"/>
              </a:rPr>
              <a:t>Emergency planning helps to safe guard people and provide information to media.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It helps to avoid confusion and loss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839200" cy="761999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EMERGENCY PLANNING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8" y="3648666"/>
            <a:ext cx="560546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2667000"/>
            <a:ext cx="2286000" cy="795337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Lucida Fax" pitchFamily="18" charset="0"/>
              </a:rPr>
              <a:t>WATER</a:t>
            </a:r>
            <a:endParaRPr lang="en-US" sz="36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228600" y="228600"/>
            <a:ext cx="11963400" cy="1295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TYPES OF FIRE EXTINGUISHER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990600"/>
            <a:ext cx="3009900" cy="296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05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95401"/>
            <a:ext cx="8458200" cy="4639264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A designated place where people have been told to wait after evacuation of the building during fire or other emergency situations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8763000" cy="9144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ASSEMBLY POINT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971799"/>
            <a:ext cx="2590800" cy="3463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4703"/>
            <a:ext cx="3357562" cy="33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458200" cy="4563065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Sound of alarm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Get out of the building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Stay out of the building ( Assembly Point)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0995" y="304800"/>
            <a:ext cx="89154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EVACUATION PROCEDURE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3581400" cy="2345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62" y="3357748"/>
            <a:ext cx="3454363" cy="2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8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19201"/>
            <a:ext cx="8458200" cy="4715464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SOUND OF ALARM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EVACUATION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09801"/>
            <a:ext cx="42672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59653"/>
            <a:ext cx="2971800" cy="28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5625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Get out of the building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use of lift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more than two separate routes may be required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Stairs, corridors and door are fire resistant protection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Doors open in the direction of travel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Travel distance should be short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Adequate width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Clearly signed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Emergency lights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No obstruction</a:t>
            </a:r>
          </a:p>
          <a:p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EVACUATION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836216"/>
            <a:ext cx="1939636" cy="1788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8" y="483621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Stay out of the building ( Assembly Point)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 distance from the building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 location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Further escape possible if needed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Clearly signed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EVACUATION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457699"/>
            <a:ext cx="2133600" cy="2133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8" y="4457699"/>
            <a:ext cx="2064773" cy="213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26" y="4457699"/>
            <a:ext cx="1807874" cy="2133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4457699"/>
            <a:ext cx="2447925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2924" y="1143001"/>
            <a:ext cx="8506276" cy="5105399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A mock drill is a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method of practising </a:t>
            </a:r>
            <a:r>
              <a:rPr lang="en-IN" sz="2400" dirty="0" smtClean="0">
                <a:latin typeface="Lucida Fax" panose="02060602050505020204" pitchFamily="18" charset="0"/>
              </a:rPr>
              <a:t>how a building would be evacuated in the event of a fire  or other emergency situations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87924"/>
            <a:ext cx="8915399" cy="10668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MOCK DRILL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4" y="2895600"/>
            <a:ext cx="3658052" cy="2740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95600"/>
            <a:ext cx="4043363" cy="27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867400" y="5410200"/>
            <a:ext cx="5637010" cy="882119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Lucida Fax" pitchFamily="18" charset="0"/>
              </a:rPr>
              <a:t>GLOBAL SAFETY STUDIES</a:t>
            </a:r>
            <a:endParaRPr lang="en-US" sz="16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990600"/>
            <a:ext cx="8534400" cy="4343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 smtClean="0">
                <a:latin typeface="Bodoni MT Black" pitchFamily="18" charset="0"/>
              </a:rPr>
              <a:t>ERGONOMICS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19" y="2500745"/>
            <a:ext cx="4957763" cy="26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8763000" cy="5486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Study of relationship between worker, work, work position (equipment &amp; environment)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Equipment or Tools or Machinery - they are using</a:t>
            </a:r>
          </a:p>
          <a:p>
            <a:pPr marL="342900" indent="-342900"/>
            <a:r>
              <a:rPr lang="en-IN" sz="2400" dirty="0" smtClean="0">
                <a:latin typeface="Lucida Fax" panose="02060602050505020204" pitchFamily="18" charset="0"/>
              </a:rPr>
              <a:t>				(Example: Computer -  IT company)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Work Place Environment</a:t>
            </a:r>
          </a:p>
          <a:p>
            <a:pPr marL="342900" indent="-342900"/>
            <a:r>
              <a:rPr lang="en-IN" sz="2400" dirty="0" smtClean="0">
                <a:latin typeface="Lucida Fax" panose="02060602050505020204" pitchFamily="18" charset="0"/>
              </a:rPr>
              <a:t>				(Example: Suitability of Lighting)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108575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ERGONOMICS</a:t>
            </a:r>
            <a:endParaRPr lang="en-IN" sz="4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5620" y="885918"/>
            <a:ext cx="8912180" cy="2847882"/>
          </a:xfrm>
        </p:spPr>
        <p:txBody>
          <a:bodyPr>
            <a:normAutofit/>
          </a:bodyPr>
          <a:lstStyle/>
          <a:p>
            <a:endParaRPr lang="en-IN" sz="2400" dirty="0" smtClean="0">
              <a:latin typeface="Lucida Fax" panose="02060602050505020204" pitchFamily="18" charset="0"/>
            </a:endParaRPr>
          </a:p>
          <a:p>
            <a:r>
              <a:rPr lang="en-IN" sz="2400" dirty="0" smtClean="0">
                <a:latin typeface="Lucida Fax" panose="02060602050505020204" pitchFamily="18" charset="0"/>
              </a:rPr>
              <a:t>Asbestos Dust		-	Asbestosis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Vibration			-	Vibration White Finger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Sitting for too long	-	Back Pain, Neck Ache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Lack of lighting		-	Headache, Eye Strain	       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9420" y="152400"/>
            <a:ext cx="9067800" cy="733517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ERGONOMICS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86800" cy="57149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IT Professional Health &amp; Safety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An ergonomically study about computer users health problems &amp; safe operation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r>
              <a:rPr lang="en-IN" sz="2400" b="1" u="sng" dirty="0" smtClean="0">
                <a:latin typeface="Lucida Fax" panose="02060602050505020204" pitchFamily="18" charset="0"/>
              </a:rPr>
              <a:t>Potential Health Effects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Body Fatigue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Upper Limb Pains and Discomfort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Eye Strain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Headaches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Neck Ache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Stress &amp; Fatigue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20" y="152400"/>
            <a:ext cx="7727575" cy="79684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ERGONOMICS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2438400"/>
            <a:ext cx="1981200" cy="882119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latin typeface="Lucida Fax" pitchFamily="18" charset="0"/>
              </a:rPr>
              <a:t>FOAM</a:t>
            </a:r>
            <a:endParaRPr lang="en-US" sz="36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4320" y="304800"/>
            <a:ext cx="8595360" cy="6858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latin typeface="Bodoni MT Black" pitchFamily="18" charset="0"/>
              </a:rPr>
              <a:t>TYPES OF FIRE EXTINGUISHER</a:t>
            </a:r>
            <a:endParaRPr lang="en-US" sz="36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52800"/>
            <a:ext cx="3121152" cy="2840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47862"/>
            <a:ext cx="30099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838200"/>
            <a:ext cx="8610600" cy="5867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GOOD ERGONOMIC WORK STATION</a:t>
            </a:r>
          </a:p>
          <a:p>
            <a:endParaRPr lang="en-IN" sz="2400" b="1" u="sng" dirty="0" smtClean="0">
              <a:latin typeface="Lucida Fax" panose="02060602050505020204" pitchFamily="18" charset="0"/>
            </a:endParaRPr>
          </a:p>
          <a:p>
            <a:endParaRPr lang="en-IN" sz="2400" b="1" u="sng" dirty="0">
              <a:latin typeface="Lucida Fax" panose="02060602050505020204" pitchFamily="18" charset="0"/>
            </a:endParaRPr>
          </a:p>
          <a:p>
            <a:endParaRPr lang="en-IN" sz="2400" b="1" u="sng" dirty="0" smtClean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41361"/>
            <a:ext cx="8610600" cy="64444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ERGONOMICS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05000"/>
            <a:ext cx="5943600" cy="3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62600" y="6019800"/>
            <a:ext cx="5637010" cy="673911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Lucida Fax" panose="02060602050505020204" pitchFamily="18" charset="0"/>
              </a:rPr>
              <a:t>GLOBAL SAFETY SYUDIES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2792" y="1063010"/>
            <a:ext cx="8991600" cy="1295400"/>
          </a:xfrm>
        </p:spPr>
        <p:txBody>
          <a:bodyPr/>
          <a:lstStyle/>
          <a:p>
            <a:pPr marL="182880" indent="0">
              <a:buNone/>
            </a:pPr>
            <a:r>
              <a:rPr lang="en-IN" sz="6600" dirty="0" smtClean="0">
                <a:latin typeface="Bodoni MT Black" panose="02070A03080606020203" pitchFamily="18" charset="0"/>
              </a:rPr>
              <a:t>HOT WORK</a:t>
            </a:r>
            <a:endParaRPr lang="en-IN" sz="66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34136"/>
            <a:ext cx="5735951" cy="33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7911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Any work which uses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Naked Flame </a:t>
            </a:r>
            <a:r>
              <a:rPr lang="en-IN" sz="2400" dirty="0" smtClean="0">
                <a:latin typeface="Lucida Fax" panose="02060602050505020204" pitchFamily="18" charset="0"/>
              </a:rPr>
              <a:t>or </a:t>
            </a:r>
            <a:r>
              <a:rPr lang="en-IN" sz="2400" dirty="0" smtClean="0">
                <a:solidFill>
                  <a:schemeClr val="tx1"/>
                </a:solidFill>
                <a:latin typeface="Lucida Fax" panose="02060602050505020204" pitchFamily="18" charset="0"/>
              </a:rPr>
              <a:t>any source of ignition generation such as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Heat </a:t>
            </a:r>
            <a:r>
              <a:rPr lang="en-IN" sz="2400" dirty="0" smtClean="0">
                <a:latin typeface="Lucida Fax" panose="02060602050505020204" pitchFamily="18" charset="0"/>
              </a:rPr>
              <a:t>or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Spark </a:t>
            </a:r>
            <a:r>
              <a:rPr lang="en-IN" sz="2400" dirty="0" smtClean="0">
                <a:solidFill>
                  <a:schemeClr val="tx1"/>
                </a:solidFill>
                <a:latin typeface="Lucida Fax" panose="02060602050505020204" pitchFamily="18" charset="0"/>
              </a:rPr>
              <a:t>is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called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Hot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46" y="228600"/>
            <a:ext cx="7879975" cy="77108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HOT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200400"/>
            <a:ext cx="4738687" cy="31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1371601"/>
            <a:ext cx="8534400" cy="35814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Sparks from Electricity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Smoking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Naked Flame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Hot Surface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Sparks from Vehicles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Lightning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Static Electricity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100" dirty="0" smtClean="0">
                <a:latin typeface="Lucida Fax" pitchFamily="18" charset="0"/>
                <a:hlinkClick r:id="rId2"/>
              </a:rPr>
              <a:t>https://www.youtube.com/watch?v=XKAhx4NdJTs</a:t>
            </a:r>
            <a:endParaRPr lang="en-US" sz="11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337175" cy="91440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SOURCE OF IGNITION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1026" name="Picture 2" descr="D:\2022\Videos\Safety Pictures\US07583490-20090901-D00001.png"/>
          <p:cNvPicPr>
            <a:picLocks noChangeAspect="1" noChangeArrowheads="1"/>
          </p:cNvPicPr>
          <p:nvPr/>
        </p:nvPicPr>
        <p:blipFill>
          <a:blip r:embed="rId3"/>
          <a:srcRect b="17717"/>
          <a:stretch>
            <a:fillRect/>
          </a:stretch>
        </p:blipFill>
        <p:spPr bwMode="auto">
          <a:xfrm>
            <a:off x="5105400" y="4876800"/>
            <a:ext cx="3566160" cy="1769448"/>
          </a:xfrm>
          <a:prstGeom prst="rect">
            <a:avLst/>
          </a:prstGeom>
          <a:noFill/>
        </p:spPr>
      </p:pic>
      <p:pic>
        <p:nvPicPr>
          <p:cNvPr id="1027" name="Picture 3" descr="D:\2022\Videos\Safety Pictures\download.jpg"/>
          <p:cNvPicPr>
            <a:picLocks noChangeAspect="1" noChangeArrowheads="1"/>
          </p:cNvPicPr>
          <p:nvPr/>
        </p:nvPicPr>
        <p:blipFill>
          <a:blip r:embed="rId4"/>
          <a:srcRect t="21015"/>
          <a:stretch>
            <a:fillRect/>
          </a:stretch>
        </p:blipFill>
        <p:spPr bwMode="auto">
          <a:xfrm>
            <a:off x="5181599" y="1371600"/>
            <a:ext cx="3614629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762001"/>
            <a:ext cx="8610600" cy="58674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Safety Arrangements / Control Measure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Booth Preparation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Proper Inspection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the Hot Work Permit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Test for Oxygen Level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Test for LEL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Trained/ Experienced Worker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Proper Supervision (Fire Watcher)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Keep Combustible Material Away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Suitable Extinguisher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Proper Ventilation &amp; Illumination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Proper Housekeeping (5s rule)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4345"/>
            <a:ext cx="8915400" cy="727655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HOT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763000" cy="57911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Inspect Tools and Equipment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Electric Device - insulated and earthed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Gas Cylinder - up right position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Gas Regulator and Pressure Gauge - good condition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Flash Back Arrestor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First - Aid Kit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Barricade and Sign Board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013551" cy="70776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HOT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10000"/>
            <a:ext cx="2978629" cy="2745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37" y="4724400"/>
            <a:ext cx="2276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915400" cy="57150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Look out person </a:t>
            </a:r>
            <a:r>
              <a:rPr lang="en-IN" sz="2400" dirty="0" smtClean="0">
                <a:latin typeface="Lucida Fax" panose="02060602050505020204" pitchFamily="18" charset="0"/>
              </a:rPr>
              <a:t>assigned in hot work job – Fire Watcher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r>
              <a:rPr lang="en-IN" sz="2400" dirty="0" smtClean="0">
                <a:latin typeface="Lucida Fax" panose="02060602050505020204" pitchFamily="18" charset="0"/>
              </a:rPr>
              <a:t>Hot Work Job Example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	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Welding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     	Cutting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     	Grinding</a:t>
            </a:r>
            <a:endParaRPr lang="en-IN" sz="2400" dirty="0">
              <a:solidFill>
                <a:srgbClr val="FF0000"/>
              </a:solidFill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67119"/>
            <a:ext cx="8991600" cy="77108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FIRE WATCH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57400"/>
            <a:ext cx="321301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1999"/>
            <a:ext cx="30099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72" y="4571999"/>
            <a:ext cx="321944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838200"/>
            <a:ext cx="8839200" cy="5867399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Fire Watcher - Duties And Responsibility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Make sure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flammable materials </a:t>
            </a:r>
            <a:r>
              <a:rPr lang="en-IN" sz="2400" dirty="0" smtClean="0">
                <a:latin typeface="Lucida Fax" panose="02060602050505020204" pitchFamily="18" charset="0"/>
              </a:rPr>
              <a:t>and explosive materials are not in the work place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the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Hot Work Permit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that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area cleaned </a:t>
            </a:r>
            <a:r>
              <a:rPr lang="en-IN" sz="2400" dirty="0" smtClean="0">
                <a:latin typeface="Lucida Fax" panose="02060602050505020204" pitchFamily="18" charset="0"/>
              </a:rPr>
              <a:t>or not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area for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No Hot Work Sign </a:t>
            </a:r>
            <a:r>
              <a:rPr lang="en-IN" sz="2400" dirty="0" smtClean="0">
                <a:latin typeface="Lucida Fax" panose="02060602050505020204" pitchFamily="18" charset="0"/>
              </a:rPr>
              <a:t>and other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Posted Danger Marking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Know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exact location </a:t>
            </a:r>
            <a:r>
              <a:rPr lang="en-IN" sz="2400" dirty="0" smtClean="0">
                <a:latin typeface="Lucida Fax" panose="02060602050505020204" pitchFamily="18" charset="0"/>
              </a:rPr>
              <a:t>of Acetylene and Oxygen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shut off valve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Test for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Oxygen Level </a:t>
            </a:r>
            <a:r>
              <a:rPr lang="en-IN" sz="2400" dirty="0" smtClean="0">
                <a:latin typeface="Lucida Fax" panose="02060602050505020204" pitchFamily="18" charset="0"/>
              </a:rPr>
              <a:t>and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LEL level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Ensure the condition </a:t>
            </a:r>
            <a:r>
              <a:rPr lang="en-IN" sz="2400" dirty="0" smtClean="0">
                <a:latin typeface="Lucida Fax" panose="02060602050505020204" pitchFamily="18" charset="0"/>
              </a:rPr>
              <a:t>of Fire Hose, Fire Extinguisher and Fire Blanket</a:t>
            </a:r>
          </a:p>
          <a:p>
            <a:pPr algn="just"/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9067800" cy="7619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HOT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714999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Check to see that there is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adequate ventilation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Know the location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fire alarm </a:t>
            </a:r>
            <a:r>
              <a:rPr lang="en-IN" sz="2400" dirty="0" smtClean="0">
                <a:latin typeface="Lucida Fax" panose="02060602050505020204" pitchFamily="18" charset="0"/>
              </a:rPr>
              <a:t>and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emergency telephone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Check the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Barricade &amp; sign board </a:t>
            </a:r>
            <a:r>
              <a:rPr lang="en-IN" sz="2400" dirty="0" smtClean="0">
                <a:latin typeface="Lucida Fax" panose="02060602050505020204" pitchFamily="18" charset="0"/>
              </a:rPr>
              <a:t>availability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Locate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emergency exits </a:t>
            </a:r>
            <a:r>
              <a:rPr lang="en-IN" sz="2400" dirty="0" smtClean="0">
                <a:latin typeface="Lucida Fax" panose="02060602050505020204" pitchFamily="18" charset="0"/>
              </a:rPr>
              <a:t>and make sure they are 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free of obstruction</a:t>
            </a:r>
          </a:p>
          <a:p>
            <a:pPr algn="just"/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41361"/>
            <a:ext cx="8915400" cy="72063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HOT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19200"/>
            <a:ext cx="8686800" cy="5486400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The work which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does not </a:t>
            </a:r>
            <a:r>
              <a:rPr lang="en-IN" sz="2400" dirty="0" smtClean="0">
                <a:latin typeface="Lucida Fax" panose="02060602050505020204" pitchFamily="18" charset="0"/>
              </a:rPr>
              <a:t>involve source of ignition or naked flame or  spark or heat generation is called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cold work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Example: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Scaffolding , Housekeeping, Manual Handling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904" y="152400"/>
            <a:ext cx="9144000" cy="9144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COLD WORK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3200400" cy="2362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 - DRY</a:t>
            </a:r>
          </a:p>
          <a:p>
            <a:r>
              <a:rPr lang="en-US" sz="3600" b="1" dirty="0" smtClean="0"/>
              <a:t>C - CHEMICAL</a:t>
            </a:r>
          </a:p>
          <a:p>
            <a:r>
              <a:rPr lang="en-US" sz="3600" b="1" dirty="0" smtClean="0"/>
              <a:t>P - POWDER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17920"/>
            <a:ext cx="3009900" cy="296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505200"/>
            <a:ext cx="3175000" cy="31750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274320" y="304800"/>
            <a:ext cx="8595360" cy="6858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Bodoni MT Black" pitchFamily="18" charset="0"/>
                <a:ea typeface="+mj-ea"/>
                <a:cs typeface="+mj-cs"/>
              </a:rPr>
              <a:t>TYPES OF FIRE EXTINGUISHER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Bodoni MT Black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08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137670" y="5715000"/>
            <a:ext cx="5637010" cy="882119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Lucida Fax" panose="02060602050505020204" pitchFamily="18" charset="0"/>
              </a:rPr>
              <a:t>GLOBAL SAFETY STUDIES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70113" y="1143000"/>
            <a:ext cx="7803775" cy="1219200"/>
          </a:xfrm>
        </p:spPr>
        <p:txBody>
          <a:bodyPr/>
          <a:lstStyle/>
          <a:p>
            <a:pPr marL="182880" indent="0" algn="ctr">
              <a:buNone/>
            </a:pPr>
            <a:r>
              <a:rPr lang="en-IN" sz="6600" dirty="0" smtClean="0">
                <a:latin typeface="Bodoni MT Black" panose="02070A03080606020203" pitchFamily="18" charset="0"/>
              </a:rPr>
              <a:t>DEMOLITION</a:t>
            </a:r>
            <a:endParaRPr lang="en-IN" sz="66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6"/>
          <a:stretch>
            <a:fillRect/>
          </a:stretch>
        </p:blipFill>
        <p:spPr>
          <a:xfrm>
            <a:off x="396685" y="2362200"/>
            <a:ext cx="4371402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84" y="2390774"/>
            <a:ext cx="404401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399"/>
            <a:ext cx="8686800" cy="5791201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Definition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Demolition means total destruction and dismantling of the structures.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1"/>
            <a:ext cx="7937351" cy="7619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DEMOLITION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76600"/>
            <a:ext cx="4048796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70" y="3276600"/>
            <a:ext cx="396750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839200" cy="57911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Demolition Hazards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Premature collapse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Work at height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Live Over Heads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Asbestos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Dust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Explosive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Manual handling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Biological hazard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Sharps edges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7879975" cy="733517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DEMOLITION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762499"/>
            <a:ext cx="424815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49" y="2957422"/>
            <a:ext cx="4144851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01" y="1031988"/>
            <a:ext cx="41147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990600"/>
            <a:ext cx="8458200" cy="57149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Control Measures</a:t>
            </a:r>
          </a:p>
          <a:p>
            <a:endParaRPr lang="en-IN" sz="2400" b="1" u="sng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Structural surveys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Hazardous materials removed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Change of method to reduce people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Security for the site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Damping down to Minimise Dust (with water )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Disconnection of services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915400" cy="70776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DEMOLITION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715000" y="6324600"/>
            <a:ext cx="5637010" cy="364094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Lucida Fax" panose="02060602050505020204" pitchFamily="18" charset="0"/>
              </a:rPr>
              <a:t>GLOBAL SAFETY STIUDES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6700" y="457200"/>
            <a:ext cx="8610600" cy="5867400"/>
          </a:xfrm>
        </p:spPr>
        <p:txBody>
          <a:bodyPr/>
          <a:lstStyle/>
          <a:p>
            <a:pPr marL="182880" indent="0" algn="ctr">
              <a:buNone/>
            </a:pPr>
            <a:r>
              <a:rPr lang="en-IN" sz="6000" dirty="0" smtClean="0">
                <a:solidFill>
                  <a:srgbClr val="FF0000"/>
                </a:solidFill>
                <a:effectLst/>
                <a:latin typeface="Bodoni MT Black" panose="02070A03080606020203" pitchFamily="18" charset="0"/>
              </a:rPr>
              <a:t>MATERIAL SAFETY DATA SHEETS </a:t>
            </a:r>
            <a:br>
              <a:rPr lang="en-IN" sz="6000" dirty="0" smtClean="0">
                <a:solidFill>
                  <a:srgbClr val="FF0000"/>
                </a:solidFill>
                <a:effectLst/>
                <a:latin typeface="Bodoni MT Black" panose="02070A03080606020203" pitchFamily="18" charset="0"/>
              </a:rPr>
            </a:br>
            <a:r>
              <a:rPr lang="en-IN" sz="6000" dirty="0" smtClean="0">
                <a:solidFill>
                  <a:srgbClr val="FF0000"/>
                </a:solidFill>
                <a:effectLst/>
                <a:latin typeface="Bodoni MT Black" panose="02070A03080606020203" pitchFamily="18" charset="0"/>
              </a:rPr>
              <a:t>(MSDS)</a:t>
            </a:r>
            <a:endParaRPr lang="en-IN" sz="6000" dirty="0">
              <a:solidFill>
                <a:srgbClr val="FF0000"/>
              </a:solidFill>
              <a:effectLst/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52800"/>
            <a:ext cx="3124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888664"/>
            <a:ext cx="8915400" cy="5893135"/>
          </a:xfrm>
        </p:spPr>
        <p:txBody>
          <a:bodyPr>
            <a:normAutofit/>
          </a:bodyPr>
          <a:lstStyle/>
          <a:p>
            <a:pPr algn="just"/>
            <a:r>
              <a:rPr lang="en-IN" sz="2400" b="1" dirty="0" smtClean="0">
                <a:latin typeface="Lucida Fax" panose="02060602050505020204" pitchFamily="18" charset="0"/>
              </a:rPr>
              <a:t>What is an MSDS ???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Material Safety Data Sheet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Developed by chemical manufacturers and importers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MSDS must be on hand for each hazardous chemical used by the company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 smtClean="0">
              <a:latin typeface="Lucida Fax" panose="02060602050505020204" pitchFamily="18" charset="0"/>
            </a:endParaRPr>
          </a:p>
          <a:p>
            <a:endParaRPr lang="en-IN" sz="2400" b="1" dirty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b="1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67119"/>
            <a:ext cx="8839200" cy="771081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MSDS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09999"/>
            <a:ext cx="4267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715000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Where are your MSDS</a:t>
            </a:r>
            <a:endParaRPr lang="en-IN" sz="2400" dirty="0" smtClean="0">
              <a:latin typeface="Lucida Fax" panose="02060602050505020204" pitchFamily="18" charset="0"/>
            </a:endParaRPr>
          </a:p>
          <a:p>
            <a:r>
              <a:rPr lang="en-IN" sz="2400" dirty="0" smtClean="0">
                <a:latin typeface="Lucida Fax" panose="02060602050505020204" pitchFamily="18" charset="0"/>
              </a:rPr>
              <a:t>MSDS….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 Must be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readily accessible </a:t>
            </a:r>
            <a:r>
              <a:rPr lang="en-IN" sz="2400" dirty="0" smtClean="0">
                <a:latin typeface="Lucida Fax" panose="02060602050505020204" pitchFamily="18" charset="0"/>
              </a:rPr>
              <a:t>to employees during their work shift (Day / Night / General)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Typically kept in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centralized location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 Must be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updated</a:t>
            </a:r>
            <a:r>
              <a:rPr lang="en-IN" sz="2400" dirty="0" smtClean="0">
                <a:latin typeface="Lucida Fax" panose="02060602050505020204" pitchFamily="18" charset="0"/>
              </a:rPr>
              <a:t> as new information becomes available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       </a:t>
            </a:r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7556351" cy="9143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MSDS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0000"/>
            <a:ext cx="233516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143000"/>
            <a:ext cx="8644944" cy="55625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What information is on MSDS 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Chemical Name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Manufacture Info ( Name, Address, Telephone)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List of Ingredients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Hazard Identification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FIRST-AID measure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FIRE- FIGHTING measure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Handling and Storage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Controls and Personal Protection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Transport Information</a:t>
            </a: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 smtClean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344" y="152401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MSDS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943600" y="6172200"/>
            <a:ext cx="5637010" cy="381000"/>
          </a:xfrm>
        </p:spPr>
        <p:txBody>
          <a:bodyPr>
            <a:normAutofit/>
          </a:bodyPr>
          <a:lstStyle/>
          <a:p>
            <a:r>
              <a:rPr lang="en-IN" sz="1600" dirty="0" smtClean="0">
                <a:latin typeface="Lucida Fax" panose="02060602050505020204" pitchFamily="18" charset="0"/>
              </a:rPr>
              <a:t>GLOBAL SAFETY STUDIES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914400"/>
            <a:ext cx="8382000" cy="5105400"/>
          </a:xfrm>
        </p:spPr>
        <p:txBody>
          <a:bodyPr/>
          <a:lstStyle/>
          <a:p>
            <a:pPr marL="182880" indent="0" algn="ctr">
              <a:buNone/>
            </a:pPr>
            <a:r>
              <a:rPr lang="en-IN" sz="6600" dirty="0" smtClean="0">
                <a:latin typeface="Bodoni MT Black" panose="02070A03080606020203" pitchFamily="18" charset="0"/>
              </a:rPr>
              <a:t>RISK ASSESSMENT</a:t>
            </a:r>
            <a:endParaRPr lang="en-IN" sz="6600" dirty="0">
              <a:latin typeface="Bodoni MT Black" panose="02070A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096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686800" cy="5715000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RISK</a:t>
            </a:r>
          </a:p>
          <a:p>
            <a:pPr algn="just"/>
            <a:r>
              <a:rPr lang="en-US" sz="2400" dirty="0" smtClean="0">
                <a:latin typeface="Lucida Fax" pitchFamily="18" charset="0"/>
              </a:rPr>
              <a:t>	It is the probability of the realization of the potential for loss.</a:t>
            </a:r>
          </a:p>
          <a:p>
            <a:pPr algn="just"/>
            <a:endParaRPr lang="en-US" sz="2400" dirty="0">
              <a:latin typeface="Lucida Fax" pitchFamily="18" charset="0"/>
            </a:endParaRPr>
          </a:p>
          <a:p>
            <a:pPr algn="just"/>
            <a:r>
              <a:rPr lang="en-US" sz="2400" b="1" u="sng" dirty="0" smtClean="0">
                <a:latin typeface="Lucida Fax" pitchFamily="18" charset="0"/>
              </a:rPr>
              <a:t>RISK ASSESSMENT</a:t>
            </a:r>
            <a:endParaRPr lang="en-IN" sz="2400" b="1" u="sng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Process of identifying hazards and evaluating the risk.</a:t>
            </a:r>
          </a:p>
          <a:p>
            <a:pPr algn="just"/>
            <a:endParaRPr lang="en-IN" sz="2400" dirty="0" smtClean="0">
              <a:latin typeface="Lucida Fax" panose="02060602050505020204" pitchFamily="18" charset="0"/>
            </a:endParaRPr>
          </a:p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HOW MANY PROCESS STEPS IN RA?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1591"/>
            <a:ext cx="9067800" cy="76661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31077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2400" y="457200"/>
            <a:ext cx="96012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FIRE EXTINGUISHEN ANATOMY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7924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1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763000" cy="57911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Risk Assessment – 5 Step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Identify the hazards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 smtClean="0">
              <a:solidFill>
                <a:srgbClr val="0000FF"/>
              </a:solidFill>
              <a:latin typeface="Lucida Fax" panose="02060602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Identify the people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who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might be harmed and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how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might be harmed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 smtClean="0">
              <a:solidFill>
                <a:srgbClr val="0000FF"/>
              </a:solidFill>
              <a:latin typeface="Lucida Fax" panose="02060602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Evaluate the risk 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 smtClean="0">
              <a:solidFill>
                <a:srgbClr val="0000FF"/>
              </a:solidFill>
              <a:latin typeface="Lucida Fax" panose="02060602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Record the significant finding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 smtClean="0">
              <a:solidFill>
                <a:srgbClr val="0000FF"/>
              </a:solidFill>
              <a:latin typeface="Lucida Fax" panose="0206060205050502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 Review and Update</a:t>
            </a:r>
            <a:endParaRPr lang="en-IN" sz="2400" dirty="0">
              <a:solidFill>
                <a:srgbClr val="0000FF"/>
              </a:solidFill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7861151" cy="6857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709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8686800" cy="5334000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HAZARD IDENTIFICATION METHODS</a:t>
            </a:r>
          </a:p>
          <a:p>
            <a:pPr marL="13160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Inspection</a:t>
            </a:r>
          </a:p>
          <a:p>
            <a:pPr marL="13160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Task Analysis</a:t>
            </a:r>
          </a:p>
          <a:p>
            <a:pPr marL="13160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Legislation</a:t>
            </a:r>
          </a:p>
          <a:p>
            <a:pPr marL="13160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Manufacturers Information (MSDS)</a:t>
            </a:r>
          </a:p>
          <a:p>
            <a:pPr marL="13160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Incident / Accident Data 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3000" y="152400"/>
            <a:ext cx="8610600" cy="6730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36926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219200"/>
            <a:ext cx="8534400" cy="5486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IDENTIFYING THE PEOPLE AT RISK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 Worker/ Operator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Maintenance Staff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Cleaners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Contractors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Visitors</a:t>
            </a:r>
          </a:p>
          <a:p>
            <a:pPr marL="1417638" indent="-342900">
              <a:buFont typeface="Wingdings" pitchFamily="2" charset="2"/>
              <a:buChar char="ü"/>
            </a:pPr>
            <a:r>
              <a:rPr lang="en-IN" sz="2400" dirty="0" smtClean="0">
                <a:latin typeface="Lucida Fax" panose="02060602050505020204" pitchFamily="18" charset="0"/>
              </a:rPr>
              <a:t> Members of the public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0"/>
            <a:ext cx="7620000" cy="7619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1810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737599" cy="5851301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EVALUATE THE RISK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RISK</a:t>
            </a:r>
            <a:r>
              <a:rPr lang="en-IN" sz="2400" dirty="0" smtClean="0">
                <a:latin typeface="Lucida Fax" panose="02060602050505020204" pitchFamily="18" charset="0"/>
              </a:rPr>
              <a:t>=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LIKELIHOOD</a:t>
            </a:r>
            <a:r>
              <a:rPr lang="en-IN" sz="2400" dirty="0" smtClean="0">
                <a:latin typeface="Lucida Fax" panose="02060602050505020204" pitchFamily="18" charset="0"/>
              </a:rPr>
              <a:t>     </a:t>
            </a:r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CONSEQUENCE</a:t>
            </a:r>
          </a:p>
          <a:p>
            <a:r>
              <a:rPr lang="en-IN" sz="2400" dirty="0" smtClean="0">
                <a:solidFill>
                  <a:srgbClr val="0000FF"/>
                </a:solidFill>
                <a:latin typeface="Lucida Fax" panose="02060602050505020204" pitchFamily="18" charset="0"/>
              </a:rPr>
              <a:t>What is Evaluation?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By assigning score value to Likelihood and Consequence  - risk rating can be calculated</a:t>
            </a:r>
          </a:p>
          <a:p>
            <a:r>
              <a:rPr lang="en-IN" sz="2400" dirty="0" smtClean="0">
                <a:latin typeface="Lucida Fax" panose="02060602050505020204" pitchFamily="18" charset="0"/>
              </a:rPr>
              <a:t>Example: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7000" y="152400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  <p:sp>
        <p:nvSpPr>
          <p:cNvPr id="4" name="Multiply 3"/>
          <p:cNvSpPr/>
          <p:nvPr/>
        </p:nvSpPr>
        <p:spPr>
          <a:xfrm>
            <a:off x="4800600" y="1524000"/>
            <a:ext cx="381000" cy="304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95348"/>
              </p:ext>
            </p:extLst>
          </p:nvPr>
        </p:nvGraphicFramePr>
        <p:xfrm>
          <a:off x="609600" y="3810000"/>
          <a:ext cx="81533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22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811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LIKELIHOOD</a:t>
                      </a:r>
                      <a:endParaRPr lang="en-IN" sz="24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kern="12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  <a:ea typeface="+mn-ea"/>
                          <a:cs typeface="+mn-cs"/>
                        </a:rPr>
                        <a:t>CONSEQUENCE</a:t>
                      </a:r>
                      <a:endParaRPr lang="en-IN" sz="2400" b="1" kern="12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8110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1= Extremely</a:t>
                      </a:r>
                      <a:r>
                        <a:rPr lang="en-IN" sz="2400" baseline="0" dirty="0" smtClean="0">
                          <a:latin typeface="Lucida Fax" panose="02060602050505020204" pitchFamily="18" charset="0"/>
                        </a:rPr>
                        <a:t> Unlikely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1= Very</a:t>
                      </a:r>
                      <a:r>
                        <a:rPr lang="en-IN" sz="2400" baseline="0" dirty="0" smtClean="0">
                          <a:latin typeface="Lucida Fax" panose="02060602050505020204" pitchFamily="18" charset="0"/>
                        </a:rPr>
                        <a:t> Minor Injury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948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2= Unlikely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2= First Aid Injury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8110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3= Possible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3= Lost Time Injury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8110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4= Likely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4= Hospital Treatment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8110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5= Very Probable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latin typeface="Lucida Fax" panose="02060602050505020204" pitchFamily="18" charset="0"/>
                        </a:rPr>
                        <a:t>5= Disabling Injury</a:t>
                      </a:r>
                      <a:endParaRPr lang="en-IN" sz="24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4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2022\Videos\Safety Pictures\3x3-matix-examples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209675"/>
            <a:ext cx="8324850" cy="4438650"/>
          </a:xfrm>
          <a:prstGeom prst="rect">
            <a:avLst/>
          </a:prstGeom>
          <a:noFill/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27000" y="152400"/>
            <a:ext cx="8991600" cy="762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Bodoni MT Black" panose="02070A03080606020203" pitchFamily="18" charset="0"/>
                <a:ea typeface="+mj-ea"/>
                <a:cs typeface="+mj-cs"/>
              </a:rPr>
              <a:t>RISK ASSESSMENT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Bodoni MT Black" panose="02070A03080606020203" pitchFamily="18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0600" y="5257800"/>
            <a:ext cx="15408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Consequence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952" y="67119"/>
            <a:ext cx="7175351" cy="923482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  <p:pic>
        <p:nvPicPr>
          <p:cNvPr id="1026" name="Picture 2" descr="D:\2022\Videos\Safety Pictures\5x5b-400x4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838200"/>
            <a:ext cx="5562600" cy="556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93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698678"/>
            <a:ext cx="8839200" cy="6123905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Lucida Fax" panose="02060602050505020204" pitchFamily="18" charset="0"/>
              </a:rPr>
              <a:t>A construction company use the following time scales in relation to the risk rating system.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5417"/>
            <a:ext cx="8089751" cy="56989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65649"/>
              </p:ext>
            </p:extLst>
          </p:nvPr>
        </p:nvGraphicFramePr>
        <p:xfrm>
          <a:off x="76200" y="1447800"/>
          <a:ext cx="8991600" cy="520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7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5091"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Risk Rating</a:t>
                      </a:r>
                      <a:endParaRPr lang="en-IN" sz="24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Action and Time Scale</a:t>
                      </a:r>
                      <a:endParaRPr lang="en-IN" sz="24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3191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16</a:t>
                      </a:r>
                      <a:r>
                        <a:rPr lang="en-IN" sz="2000" baseline="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 and above</a:t>
                      </a:r>
                      <a:endParaRPr lang="en-IN" sz="20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Lucida Fax" panose="02060602050505020204" pitchFamily="18" charset="0"/>
                        </a:rPr>
                        <a:t>unacceptable</a:t>
                      </a:r>
                    </a:p>
                    <a:p>
                      <a:r>
                        <a:rPr lang="en-IN" sz="2000" dirty="0" smtClean="0">
                          <a:latin typeface="Lucida Fax" panose="02060602050505020204" pitchFamily="18" charset="0"/>
                        </a:rPr>
                        <a:t>work may not started ,additional control must be introduced to reduce below 9.</a:t>
                      </a:r>
                      <a:endParaRPr lang="en-IN" sz="20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88048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Lucida Fax" panose="02060602050505020204" pitchFamily="18" charset="0"/>
                        </a:rPr>
                        <a:t>9 to 15</a:t>
                      </a:r>
                      <a:endParaRPr lang="en-IN" sz="20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Tolerable</a:t>
                      </a:r>
                    </a:p>
                    <a:p>
                      <a:r>
                        <a:rPr lang="en-IN" sz="2000" dirty="0" smtClean="0">
                          <a:solidFill>
                            <a:schemeClr val="tx1"/>
                          </a:solidFill>
                          <a:latin typeface="Lucida Fax" panose="02060602050505020204" pitchFamily="18" charset="0"/>
                        </a:rPr>
                        <a:t>additional control must be introduced as soon as possible and no later than 24 hours after assessment.</a:t>
                      </a:r>
                      <a:endParaRPr lang="en-IN" sz="2000" dirty="0">
                        <a:solidFill>
                          <a:schemeClr val="tx1"/>
                        </a:solidFill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67635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Lucida Fax" panose="02060602050505020204" pitchFamily="18" charset="0"/>
                        </a:rPr>
                        <a:t>5 to 8</a:t>
                      </a:r>
                      <a:endParaRPr lang="en-IN" sz="20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Lucida Fax" panose="02060602050505020204" pitchFamily="18" charset="0"/>
                        </a:rPr>
                        <a:t>Tolerable</a:t>
                      </a:r>
                    </a:p>
                    <a:p>
                      <a:r>
                        <a:rPr lang="en-IN" sz="2000" b="0" dirty="0" smtClean="0">
                          <a:latin typeface="Lucida Fax" panose="02060602050505020204" pitchFamily="18" charset="0"/>
                        </a:rPr>
                        <a:t>must be reduce to below 5 within</a:t>
                      </a:r>
                      <a:r>
                        <a:rPr lang="en-IN" sz="2000" b="0" baseline="0" dirty="0" smtClean="0">
                          <a:latin typeface="Lucida Fax" panose="02060602050505020204" pitchFamily="18" charset="0"/>
                        </a:rPr>
                        <a:t> one week</a:t>
                      </a:r>
                      <a:endParaRPr lang="en-IN" sz="2000" b="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67635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Lucida Fax" panose="02060602050505020204" pitchFamily="18" charset="0"/>
                        </a:rPr>
                        <a:t>4 or below</a:t>
                      </a:r>
                      <a:endParaRPr lang="en-IN" sz="200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>
                          <a:latin typeface="Lucida Fax" panose="02060602050505020204" pitchFamily="18" charset="0"/>
                        </a:rPr>
                        <a:t>Acceptable</a:t>
                      </a:r>
                    </a:p>
                    <a:p>
                      <a:r>
                        <a:rPr lang="en-IN" sz="2000" b="0" dirty="0" smtClean="0">
                          <a:latin typeface="Lucida Fax" panose="02060602050505020204" pitchFamily="18" charset="0"/>
                        </a:rPr>
                        <a:t>if simple</a:t>
                      </a:r>
                      <a:r>
                        <a:rPr lang="en-IN" sz="2000" b="0" baseline="0" dirty="0" smtClean="0">
                          <a:latin typeface="Lucida Fax" panose="02060602050505020204" pitchFamily="18" charset="0"/>
                        </a:rPr>
                        <a:t> action can reduce further then must be done within one week.</a:t>
                      </a:r>
                      <a:endParaRPr lang="en-IN" sz="2000" b="0" dirty="0">
                        <a:latin typeface="Lucida Fax" panose="02060602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14400"/>
            <a:ext cx="8763000" cy="5867399"/>
          </a:xfrm>
        </p:spPr>
        <p:txBody>
          <a:bodyPr>
            <a:normAutofit/>
          </a:bodyPr>
          <a:lstStyle/>
          <a:p>
            <a:r>
              <a:rPr lang="en-IN" sz="2400" b="1" u="sng" dirty="0" smtClean="0">
                <a:latin typeface="Lucida Fax" panose="02060602050505020204" pitchFamily="18" charset="0"/>
              </a:rPr>
              <a:t>Recording Significant Findings</a:t>
            </a:r>
          </a:p>
          <a:p>
            <a:pPr algn="just"/>
            <a:r>
              <a:rPr lang="en-IN" sz="2400" dirty="0" smtClean="0">
                <a:latin typeface="Lucida Fax" panose="02060602050505020204" pitchFamily="18" charset="0"/>
              </a:rPr>
              <a:t>	Significant findings of a risk assessment should be recorded to provide a statement of the hazard in the workplace, the extent of the risks that they present, and the action taken to control those risks.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41361"/>
            <a:ext cx="9144000" cy="72063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RISK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57600"/>
            <a:ext cx="516509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918620" cy="5638799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Good house keeping at work site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Increase good citizens by 100 % PPE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Job wise risk identification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Reporting near miss, unsafe acts/condition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100% plant specific training and medical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Learning from incident/accident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Mobile phone restriction in the plant area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Zero accident/incident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Daily and weekly toolbox talk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Weekly/monthly hand tool inspection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Monthly inspection of PPE</a:t>
            </a:r>
          </a:p>
          <a:p>
            <a:pPr algn="just"/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220" y="152400"/>
            <a:ext cx="9067800" cy="809718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GOAL TO IMPROVE SAFETY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6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219200"/>
            <a:ext cx="8839200" cy="54864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Monthly internal safety audit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New employees job related training and safety induction training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Behaviour change in technicians towards work safety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Implementation of awarding system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GOAL TO IMPROVE SAFETY</a:t>
            </a:r>
          </a:p>
        </p:txBody>
      </p:sp>
    </p:spTree>
    <p:extLst>
      <p:ext uri="{BB962C8B-B14F-4D97-AF65-F5344CB8AC3E}">
        <p14:creationId xmlns:p14="http://schemas.microsoft.com/office/powerpoint/2010/main" val="8835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5637010" cy="88211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MT Black" pitchFamily="18" charset="0"/>
              </a:rPr>
              <a:t>CO</a:t>
            </a:r>
            <a:r>
              <a:rPr lang="en-US" sz="2800" dirty="0" smtClean="0">
                <a:latin typeface="Bodoni MT Black" pitchFamily="18" charset="0"/>
              </a:rPr>
              <a:t>2 TYPE</a:t>
            </a:r>
            <a:endParaRPr lang="en-US" sz="4000" dirty="0">
              <a:latin typeface="Bodoni MT Black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228600" y="76200"/>
            <a:ext cx="10635018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EXTINGUISHEN ANATOMY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53836"/>
            <a:ext cx="4800600" cy="52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610600" cy="58673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Project Plan File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Safety Induction Details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Tool Box Talk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Daily Observation Report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Observation Closeout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Safety Inspection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Project JSA/ RA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Accident/ Incident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Near Miss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First Aid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Third Party Certificate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Calibration Certificate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0"/>
            <a:ext cx="8991600" cy="744583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SAFETY DOCUMENTS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4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838200"/>
            <a:ext cx="8763000" cy="59435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Insurance certificate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Medical certificate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Weekly HSE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Work method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Close out PTW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MSDS file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Mock drill report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Waste disposal record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8915400" cy="6857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SAFETY DOCUMENTS</a:t>
            </a:r>
          </a:p>
        </p:txBody>
      </p:sp>
    </p:spTree>
    <p:extLst>
      <p:ext uri="{BB962C8B-B14F-4D97-AF65-F5344CB8AC3E}">
        <p14:creationId xmlns:p14="http://schemas.microsoft.com/office/powerpoint/2010/main" val="41386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447800"/>
            <a:ext cx="8686800" cy="53340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TRAINING PROGRAM ( SAFETY INDUCTION, TBT Etc…)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NOTICE BOARD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BANNERS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STICKER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SIGN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SLOGANS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SAFETY AWARDS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latin typeface="Lucida Fax" panose="02060602050505020204" pitchFamily="18" charset="0"/>
              </a:rPr>
              <a:t> </a:t>
            </a:r>
            <a:r>
              <a:rPr lang="en-IN" sz="2400" dirty="0" smtClean="0">
                <a:latin typeface="Lucida Fax" panose="02060602050505020204" pitchFamily="18" charset="0"/>
              </a:rPr>
              <a:t>MOCK DRILLS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49457"/>
            <a:ext cx="8991600" cy="1245944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SAFETY PROMOTIONAL ACTIVITIES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86778"/>
            <a:ext cx="3114675" cy="1430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43274"/>
            <a:ext cx="2500714" cy="1451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3479575"/>
            <a:ext cx="2362200" cy="132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4993984"/>
            <a:ext cx="2362200" cy="1532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084557"/>
            <a:ext cx="2500714" cy="14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447800"/>
            <a:ext cx="8991600" cy="5410200"/>
          </a:xfrm>
        </p:spPr>
        <p:txBody>
          <a:bodyPr>
            <a:normAutofit/>
          </a:bodyPr>
          <a:lstStyle/>
          <a:p>
            <a:r>
              <a:rPr lang="en-IN" sz="2400" b="1" u="sng" dirty="0">
                <a:latin typeface="Lucida Fax" panose="02060602050505020204" pitchFamily="18" charset="0"/>
              </a:rPr>
              <a:t>SAFETY SLOGANS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0051"/>
            <a:ext cx="8839200" cy="126534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>
                <a:latin typeface="Bodoni MT Black" panose="02070A03080606020203" pitchFamily="18" charset="0"/>
              </a:rPr>
              <a:t>SAFETY PROMOTIONAL ACTIVITIES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6" y="1908243"/>
            <a:ext cx="2514600" cy="145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4" y="5108250"/>
            <a:ext cx="2502831" cy="1680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52" y="3467529"/>
            <a:ext cx="2613866" cy="1571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52" y="5147414"/>
            <a:ext cx="2613866" cy="1641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5122068"/>
            <a:ext cx="2417834" cy="1652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02" y="1548027"/>
            <a:ext cx="2823416" cy="1819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3255209"/>
            <a:ext cx="2573145" cy="23251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6" y="3367302"/>
            <a:ext cx="2533650" cy="1671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1343964"/>
            <a:ext cx="2609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696200" cy="761999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HELICOPTER ANATOMY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4" y="914399"/>
            <a:ext cx="8823596" cy="57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839200" cy="54864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>
                <a:latin typeface="Lucida Fax" pitchFamily="18" charset="0"/>
              </a:rPr>
              <a:t>SAFETY- STAY ALERT FOR EACH TASK YOU DO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FIRE     - FIND INFORM, RESTRICT,EXTINGUISH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HSE      - HEALTH SAFETY ENVIRONMENT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OSHA   - OCCUPATIONAL SAFETY AND HEALTH ADMINISTRATION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IOSH    -INSTITUTION OF OCCUPATIONAL SAFETY AND HEALTH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N</a:t>
            </a:r>
            <a:r>
              <a:rPr lang="en-US" sz="2400" dirty="0" smtClean="0">
                <a:latin typeface="Lucida Fax" pitchFamily="18" charset="0"/>
              </a:rPr>
              <a:t>EBOSH- NATIONAL EXAMINATION BOARD IN OCCUPATIONAL SAFETY AND HEALTH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NFPA    - NATIONAL FIRE PROTECTION ASSOCIATION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NSC      - NATIONAL SAFETY COUNCIL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NBC      -NATIONAL BUILDING CODE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PTW       - PERMIT TO WORK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ABBREVIATIONS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8763000" cy="55625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TBT    - TOOL BOX TALK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RA      - RISK ASSESSMENT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TRA    - TASK RISK ASSESSMENT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HIRA   - HAZARD IDENTIFICATION RISK ASSESSMENT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JSA      - JOB SAFETY ANALYSIS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JHA     - JOB HAZARD ANALYSIS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NM      - NEAR MISS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FAK     - FIRST AID KIT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FAC     - FIRST AID CASE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LTI      - LOST TIME INJURY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PPM     - PARTS PER MILLION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HID      - HAZARD IDENTIFICATION    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8089751" cy="1066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ABBREVIATIONS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75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48639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>
                <a:latin typeface="Lucida Fax" pitchFamily="18" charset="0"/>
              </a:rPr>
              <a:t>DCP   - DRY CHEMICAL POWDER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FMB   - FOAM MAKING BRANCH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AFFF  - AQUEOUS FILM FORMING FOAM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LOTO - LOCKOUT AND TAGOUT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CPR   - CARDIO PURLMINORY RESUSCITATION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PASS  - PULL AIM SQUEEZE SWEEP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STOP  - SAFETY TRAINING OBSERVATION PROGRAMME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HAZOP- HAZARD AND OPERABILITY ANALYSIS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NRV    - NON RETURN VALVE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MSDS  - MATERIAL SAFETY DATA SHEET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7175351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ABBREVIATIONS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78008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839200" cy="54863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>
                <a:latin typeface="Lucida Fax" pitchFamily="18" charset="0"/>
              </a:rPr>
              <a:t>SCBA   - SELE CONTAINED BREATHING APPARATUS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CABA  - COMPRESSED AIR BREATHING APPARATUS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LEL     - LOWER EXPLOSIVE LIMIT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UEL     - UPPER </a:t>
            </a:r>
            <a:r>
              <a:rPr lang="en-US" sz="2400" dirty="0">
                <a:latin typeface="Lucida Fax" pitchFamily="18" charset="0"/>
              </a:rPr>
              <a:t>EXPLOSIVE </a:t>
            </a:r>
            <a:r>
              <a:rPr lang="en-US" sz="2400" dirty="0" smtClean="0">
                <a:latin typeface="Lucida Fax" pitchFamily="18" charset="0"/>
              </a:rPr>
              <a:t>LIMIT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PEL      - PERMISSIBLE EXPOSURE LIMIT</a:t>
            </a:r>
            <a:endParaRPr lang="en-US" sz="2400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 smtClean="0">
                <a:latin typeface="Lucida Fax" pitchFamily="18" charset="0"/>
              </a:rPr>
              <a:t>STEL    - SHORT TERM EXPOSURE LIMIT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ILDH    - IMMEDIATE DANGER TO LIFE OR HEALTH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SWL     - SAFE WORKING LOAD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PFAS    - PERSONNEL FALL ARREST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ELCB    - EARTH LEAKAGE CIRCUIT BREAKER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GFCI     - GROUND FAULT CIRCUIT INTERRUPTER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MCB     - MINIATURE CIRCUIT BREAKER </a:t>
            </a:r>
            <a:endParaRPr lang="en-US" sz="2400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1"/>
            <a:ext cx="7175351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ABBREVIATIONS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234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562599"/>
          </a:xfrm>
        </p:spPr>
        <p:txBody>
          <a:bodyPr>
            <a:normAutofit/>
          </a:bodyPr>
          <a:lstStyle/>
          <a:p>
            <a:r>
              <a:rPr lang="en-IN" sz="2400" b="1" dirty="0" smtClean="0">
                <a:latin typeface="Lucida Fax" panose="02060602050505020204" pitchFamily="18" charset="0"/>
              </a:rPr>
              <a:t>WATER			- </a:t>
            </a:r>
            <a:r>
              <a:rPr lang="en-IN" sz="2400" b="1" dirty="0" smtClean="0">
                <a:solidFill>
                  <a:srgbClr val="FF0000"/>
                </a:solidFill>
                <a:latin typeface="Arial Black" pitchFamily="34" charset="0"/>
              </a:rPr>
              <a:t>RED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r>
              <a:rPr lang="en-IN" sz="2400" b="1" dirty="0" smtClean="0">
                <a:latin typeface="Lucida Fax" panose="02060602050505020204" pitchFamily="18" charset="0"/>
              </a:rPr>
              <a:t>FOAM			- </a:t>
            </a:r>
            <a:r>
              <a:rPr lang="en-IN" sz="2400" b="1" dirty="0" smtClean="0">
                <a:solidFill>
                  <a:srgbClr val="FFFF99"/>
                </a:solidFill>
                <a:latin typeface="Arial Black" pitchFamily="34" charset="0"/>
              </a:rPr>
              <a:t>CREAM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r>
              <a:rPr lang="en-IN" sz="2400" b="1" dirty="0" smtClean="0">
                <a:latin typeface="Lucida Fax" panose="02060602050505020204" pitchFamily="18" charset="0"/>
              </a:rPr>
              <a:t>DCP POWDER		- </a:t>
            </a:r>
            <a:r>
              <a:rPr lang="en-IN" sz="2400" b="1" dirty="0" smtClean="0">
                <a:solidFill>
                  <a:srgbClr val="0000FF"/>
                </a:solidFill>
                <a:latin typeface="Arial Black" pitchFamily="34" charset="0"/>
              </a:rPr>
              <a:t>BLUE</a:t>
            </a:r>
          </a:p>
          <a:p>
            <a:endParaRPr lang="en-IN" sz="2400" b="1" dirty="0" smtClean="0">
              <a:latin typeface="Lucida Fax" panose="02060602050505020204" pitchFamily="18" charset="0"/>
            </a:endParaRPr>
          </a:p>
          <a:p>
            <a:r>
              <a:rPr lang="en-IN" sz="2400" b="1" dirty="0" smtClean="0">
                <a:latin typeface="Lucida Fax" panose="02060602050505020204" pitchFamily="18" charset="0"/>
              </a:rPr>
              <a:t>CARBON DIOXIDE</a:t>
            </a:r>
            <a:r>
              <a:rPr lang="en-IN" sz="2400" dirty="0" smtClean="0">
                <a:latin typeface="Lucida Fax" panose="02060602050505020204" pitchFamily="18" charset="0"/>
              </a:rPr>
              <a:t>	- </a:t>
            </a:r>
            <a:r>
              <a:rPr lang="en-IN" sz="2400" dirty="0" smtClean="0">
                <a:solidFill>
                  <a:schemeClr val="tx1"/>
                </a:solidFill>
                <a:latin typeface="Arial Black" pitchFamily="34" charset="0"/>
              </a:rPr>
              <a:t>BLACK</a:t>
            </a:r>
            <a:endParaRPr lang="en-IN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15400" cy="838199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COLOUR OF EXTINGUISHER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572000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4609563"/>
            <a:ext cx="1636775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610" y="922948"/>
            <a:ext cx="1613165" cy="1715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462462"/>
            <a:ext cx="1714500" cy="1862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33001"/>
            <a:ext cx="1636776" cy="17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95400"/>
            <a:ext cx="8763000" cy="5410199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STORED PRESSURE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2400" dirty="0" smtClean="0"/>
              <a:t>Stored pressure fire extinguishers are easily the </a:t>
            </a:r>
            <a:r>
              <a:rPr lang="en-US" sz="2400" b="1" dirty="0" smtClean="0">
                <a:solidFill>
                  <a:srgbClr val="FF0000"/>
                </a:solidFill>
              </a:rPr>
              <a:t>most common type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2400" dirty="0" smtClean="0"/>
              <a:t>In these units, the </a:t>
            </a:r>
            <a:r>
              <a:rPr lang="en-US" sz="2400" b="1" dirty="0" smtClean="0">
                <a:solidFill>
                  <a:srgbClr val="FF0000"/>
                </a:solidFill>
              </a:rPr>
              <a:t>expellant (propellant)</a:t>
            </a:r>
            <a:r>
              <a:rPr lang="en-US" sz="2400" dirty="0" smtClean="0"/>
              <a:t> is stored in the </a:t>
            </a:r>
            <a:r>
              <a:rPr lang="en-US" sz="2400" b="1" dirty="0" smtClean="0">
                <a:solidFill>
                  <a:srgbClr val="FF0000"/>
                </a:solidFill>
              </a:rPr>
              <a:t>same cylinder as the agent itself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Different agents (Water, Foam, DCP Powder) </a:t>
            </a:r>
            <a:r>
              <a:rPr lang="en-US" sz="2400" dirty="0" smtClean="0"/>
              <a:t>used in the fire extinguisher may require </a:t>
            </a:r>
            <a:r>
              <a:rPr lang="en-US" sz="2400" dirty="0" smtClean="0">
                <a:solidFill>
                  <a:srgbClr val="FF0000"/>
                </a:solidFill>
              </a:rPr>
              <a:t>different propellants (Nitrogen, Dry Air)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Dry Chemical Extinguishers </a:t>
            </a:r>
            <a:r>
              <a:rPr lang="en-US" sz="2400" dirty="0" smtClean="0"/>
              <a:t>typically use </a:t>
            </a:r>
            <a:r>
              <a:rPr lang="en-US" sz="2400" b="1" dirty="0" smtClean="0">
                <a:solidFill>
                  <a:srgbClr val="FF0000"/>
                </a:solidFill>
              </a:rPr>
              <a:t>Nitrogen</a:t>
            </a:r>
            <a:r>
              <a:rPr lang="en-US" sz="2400" dirty="0" smtClean="0"/>
              <a:t> or </a:t>
            </a:r>
            <a:r>
              <a:rPr lang="en-US" sz="2400" b="1" dirty="0" smtClean="0">
                <a:solidFill>
                  <a:srgbClr val="FF0000"/>
                </a:solidFill>
              </a:rPr>
              <a:t>Dry Air </a:t>
            </a:r>
            <a:r>
              <a:rPr lang="en-US" sz="2400" dirty="0" smtClean="0"/>
              <a:t>as propellant</a:t>
            </a:r>
          </a:p>
          <a:p>
            <a:pPr marL="350838" indent="-350838" algn="just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Water and Foam Extinguishers </a:t>
            </a:r>
            <a:r>
              <a:rPr lang="en-US" sz="2400" dirty="0" smtClean="0"/>
              <a:t>typically use </a:t>
            </a:r>
            <a:r>
              <a:rPr lang="en-US" sz="2400" dirty="0" smtClean="0">
                <a:solidFill>
                  <a:srgbClr val="FF0000"/>
                </a:solidFill>
              </a:rPr>
              <a:t>Dry Air </a:t>
            </a:r>
            <a:r>
              <a:rPr lang="en-US" sz="2400" dirty="0" smtClean="0"/>
              <a:t>as propellant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458200" cy="7620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TYPES OF EXTINGUISHERS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858" name="Picture 2" descr="C:\Users\Admin\Downloads\water-stored-pressure-type-fire-extinguisher-500x5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57200"/>
            <a:ext cx="5829300" cy="5829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219200"/>
            <a:ext cx="8763000" cy="5410199"/>
          </a:xfrm>
        </p:spPr>
        <p:txBody>
          <a:bodyPr>
            <a:normAutofit/>
          </a:bodyPr>
          <a:lstStyle/>
          <a:p>
            <a:pPr algn="just"/>
            <a:r>
              <a:rPr lang="en-IN" sz="2400" b="1" u="sng" dirty="0" smtClean="0">
                <a:latin typeface="Lucida Fax" panose="02060602050505020204" pitchFamily="18" charset="0"/>
              </a:rPr>
              <a:t>CARTRIDGE TYPE</a:t>
            </a:r>
          </a:p>
          <a:p>
            <a:pPr marL="396875" indent="-396875" algn="just">
              <a:buFont typeface="Arial" pitchFamily="34" charset="0"/>
              <a:buChar char="•"/>
            </a:pPr>
            <a:r>
              <a:rPr lang="en-US" sz="2400" dirty="0" smtClean="0"/>
              <a:t>In cartridge operated units, the dry chemical is stored in the </a:t>
            </a:r>
            <a:r>
              <a:rPr lang="en-US" sz="2400" b="1" dirty="0" smtClean="0">
                <a:solidFill>
                  <a:srgbClr val="FF0000"/>
                </a:solidFill>
              </a:rPr>
              <a:t>non-pressurized cylinder</a:t>
            </a:r>
          </a:p>
          <a:p>
            <a:pPr marL="396875" indent="-396875" algn="just">
              <a:buFont typeface="Arial" pitchFamily="34" charset="0"/>
              <a:buChar char="•"/>
            </a:pPr>
            <a:r>
              <a:rPr lang="en-US" sz="2400" dirty="0" smtClean="0"/>
              <a:t>while the propellant; either “</a:t>
            </a:r>
            <a:r>
              <a:rPr lang="en-US" sz="2400" b="1" dirty="0" smtClean="0">
                <a:solidFill>
                  <a:srgbClr val="FF0000"/>
                </a:solidFill>
              </a:rPr>
              <a:t>Dry Air</a:t>
            </a:r>
            <a:r>
              <a:rPr lang="en-US" sz="2400" dirty="0" smtClean="0"/>
              <a:t>” or </a:t>
            </a:r>
            <a:r>
              <a:rPr lang="en-US" sz="2400" b="1" dirty="0" smtClean="0">
                <a:solidFill>
                  <a:srgbClr val="FF0000"/>
                </a:solidFill>
              </a:rPr>
              <a:t>Nitrogen</a:t>
            </a:r>
            <a:r>
              <a:rPr lang="en-US" sz="2400" dirty="0" smtClean="0"/>
              <a:t> is stored in a </a:t>
            </a:r>
            <a:r>
              <a:rPr lang="en-US" sz="2400" b="1" dirty="0" smtClean="0">
                <a:solidFill>
                  <a:srgbClr val="FF0000"/>
                </a:solidFill>
              </a:rPr>
              <a:t>separate cartridge </a:t>
            </a:r>
            <a:r>
              <a:rPr lang="en-US" sz="2400" dirty="0" smtClean="0"/>
              <a:t>located on the side of the unit</a:t>
            </a:r>
          </a:p>
          <a:p>
            <a:pPr marL="396875" indent="-396875" algn="just">
              <a:buFont typeface="Arial" pitchFamily="34" charset="0"/>
              <a:buChar char="•"/>
            </a:pPr>
            <a:endParaRPr lang="en-IN" sz="2400" b="1" u="sng" dirty="0" smtClean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52400"/>
            <a:ext cx="8458200" cy="7620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TYPES OF EXTINGUISHERS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pic>
        <p:nvPicPr>
          <p:cNvPr id="379906" name="Picture 2" descr="C:\Users\Admin\Downloads\DC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480707"/>
            <a:ext cx="4897967" cy="3148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50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7543800" cy="1127946"/>
          </a:xfrm>
        </p:spPr>
        <p:txBody>
          <a:bodyPr/>
          <a:lstStyle/>
          <a:p>
            <a:pPr marL="0" indent="0" algn="l">
              <a:buNone/>
            </a:pPr>
            <a:r>
              <a:rPr lang="en-US" sz="5400" dirty="0" smtClean="0">
                <a:latin typeface="Bodoni MT Black" pitchFamily="18" charset="0"/>
              </a:rPr>
              <a:t>WHY SAFETY</a:t>
            </a:r>
            <a:r>
              <a:rPr lang="en-US" dirty="0" smtClean="0">
                <a:solidFill>
                  <a:schemeClr val="accent6"/>
                </a:solidFill>
              </a:rPr>
              <a:t>???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620000" cy="1905000"/>
          </a:xfrm>
        </p:spPr>
        <p:txBody>
          <a:bodyPr>
            <a:noAutofit/>
          </a:bodyPr>
          <a:lstStyle/>
          <a:p>
            <a:pPr marL="457200" indent="-457200" algn="l"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1"/>
                </a:solidFill>
                <a:latin typeface="Bodoni MT Black" pitchFamily="18" charset="0"/>
              </a:rPr>
              <a:t> MORAL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1"/>
                </a:solidFill>
                <a:latin typeface="Bodoni MT Black" pitchFamily="18" charset="0"/>
              </a:rPr>
              <a:t> LEGAL</a:t>
            </a:r>
          </a:p>
          <a:p>
            <a:pPr marL="457200" indent="-457200" algn="l"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1"/>
                </a:solidFill>
                <a:latin typeface="Bodoni MT Black" pitchFamily="18" charset="0"/>
              </a:rPr>
              <a:t> FINANCIAL</a:t>
            </a:r>
            <a:endParaRPr lang="en-US" sz="3200" dirty="0">
              <a:solidFill>
                <a:schemeClr val="tx1"/>
              </a:solidFill>
              <a:latin typeface="Bodoni MT Black" pitchFamily="18" charset="0"/>
            </a:endParaRPr>
          </a:p>
        </p:txBody>
      </p:sp>
      <p:sp>
        <p:nvSpPr>
          <p:cNvPr id="360450" name="AutoShape 2" descr="data:image/jpeg;base64,/9j/4AAQSkZJRgABAQAAAQABAAD/2wCEAAkGBxITEhUTExMWFhUXFxgWGBgVFhUYFxgWFhYWGBgVFxUYHSggGBolHRYVITEhJSkrLi4uFx8zODMtNygtLisBCgoKDg0OGxAQGi0lHyUrLS0tLS0tLS0tLS0tLS0tLS0tLS0tLS0tLS0tLS0tLS0tLS0tLS0tLS0tLS0tLS0tLf/AABEIAKUBMgMBIgACEQEDEQH/xAAcAAABBQEBAQAAAAAAAAAAAAAEAgMFBgcAAQj/xABCEAABAwEFBQYCCAUCBgMAAAABAAIRAwQFEiExBkFRYXETIoGRobEywQdCUmJygpLRFCMz4fCi8RZDY7LC0lNk4v/EABsBAAIDAQEBAAAAAAAAAAAAAAMEAQIFBgAH/8QAOhEAAQMCAwUFBgQFBQAAAAAAAQACAxEhBBIxBUFRYYETMnGx8BQikaHB0SMzUuEGFUNiciQ1QoLx/9oADAMBAAIRAxEAPwDIQ5S13gAsPEFQoKPu+scTRwRp6lppz8vuh4egeK8vNWNtVOsqqOa9PMesVbuZFWqrkkUajoJAMb0LaKmSntm6w7F+JsiVp4U0iWRixWXoo1lYQZSBaQIG7juRW0VBjHNwCMTZ9AgqUFgBV5I+0uOCrBMYqoynWnokWrACxwAmRvQHZuboZHAo28rXQLGNYO+CJU4Wsfu0NyrYtwloRuR1Z7nNIbqvbDVc2mQ7XegqdUmYKdslXuGVXFvLZR4K+Fia+K/FH2GqTUb3i6RohbvrNbaqk5HRC2G0uFUGdExYX47TUJ1/sqyNzFeidlupuxWpmFwLJJcc0bYSMlXrPWAnqVIWO0iRBWY+zqLXZQsUm2r3zmnato0gyZULWr945p7t9E0GVYClCQHkBWNtV5zJXtOucRzUTTtK7t+8VbHsLIxlO9RhHB7yCpipa3Ear0Wp2UEKIfaMiEtlbJYklXUqtNjADZG1bQ41BMaJNS0uAJyUea81PBLqvlp6LzGta4DQWUO7pTVqtUwmrwrRGUZKPr1tEzabaSI3LRmDu05JSKgYgrwrZIdloyhel2Y+aYtL8zu6LQASDjdEtq5Jl9XIhDtfkmqr8kM99GBpGnHWnuhvOUmm86DVMF0JuC46psVOhokX0AvdH2i1uFMMIMTIKaFpf2rSG5hseEapqrPZtbiGRPzS6dU9rro35IhBpdBBFagLu0AzOqZqWonkmXFJwEqQ0BeLibBP0XDOfBG0391RDXI9jsglcXeiawlqojEvUNiXJKicUSirB8YQeFwT1jeQ4StFzqtI5LMY2jweanQUum9MU6gO9PUd6yi1a4ISrSck/dV7OpZatnNMWk92OaYs9Muc1o3laOFvF1WbjD+L0Upe9tFZ4IyAEIeg7uhItDMLyOGXiBmvaJ7oTUYv0SztOqerVIaSot1pH2IM6o+ocjKEtDqUCBLlQg7jREFN4R1lqzunkE9Y3907tVG0KpZDpR1iqggnmdUpiKlwJTuGIDSF5SYMYhx35Jm7ahFd8FKs7xjGmpTd1ia7wnJmBrhQeqJSNxINeKk7JW7pEDU5o2xkJu77ukkTpmnqVMNKwXABxPErdjILB0QVpHfIThb3REzKeqWZpMqx7I3c3F2hE4TDZ3HeUxPjsPBhcxuQBbieFUm6GUy5tycuXZJ9RhqVnup8GgAu0mSSYb0hWV2ylleGwHtIbBLH6nicQOfSFIUHajn8giqcDRcTi9tYyZ2bNlpoBp+/WqO2IMFlRb62Qq02ufSd2jRnh/5gHTR3h5KtA6ZlbJKz/bK6QyoKrBAee8BoH6z4/JOYDajp3CKWldxFq+PPmixE3BVap/1Ndydq/CTiOiDc+KhngurVgWOz3Lbaz3x0Vy4ZSo+11TGSDq1XRmlVMx0Q9pdznJbfZCt9VlGQ0ton6YxuaJ1yTd60Qx+EJijVLXAjVdaHlzi5xkqSaKgBcU0HLrRQcG4jopO7rOCMRCTff9PxUMbW6HJNR2QKHfVlobGieu57w8BjC9zsg0AlxPIDVFtu8OpsDBNR5AHj8lrWxtx0rIzugGoR36kd53IHc37vuc0ttDaceBZmcKuOg0r14KzITKaDRU6zfR5aq2F9fDQZvgtfUzOXdacO/jlwTN5fRxbKT3Pp4a1MDLCYqERqaZ9gStdoOkEbpPlKJYuSf/E+ND60bThS33r16Jv2KOm/x9WXzLSGGpDgQQYIIgg8CDoU7XqAteOa2zbjZOla2Yw0Cu0d14yxR9R3Ee0rE7VDS9p1nTeCMiD4rrNm7UZj4y5oo4ajWngeHw32Sb4TEb6KOaUc05IEI0aJvEahThhqvJXLl4l0ygGp6zvMpgI5xZDcIz3p9490rMj7wTrY4J+llofNMMT5YWmCIKRqtIM4I6x2WrXe2lTbie45R6kncBxWqbKfRpZ6ZDrUe2eRMAuaxpndBBdrv4aKM+i67AymaxHeqHI8GA5eZz8lpdB/eHQ+4TUYytokpqOf4JY2dspofw5osNGcWAjIGSZG+czmqbtL9FdJwL7EeycB/ScXOY456PcSWHzHRaDReiA7X/OKsHFpqFQgEUK+XLdQfTc+nUaWvaS1zTqCNxQFdjS0QIPFa19Mtygtba2iDIp1I3g/C49Dl4jgshtFUxhnJXa6oVaUUl/BhlNlUmQdyKu5ocwmIHBDWO1Y2Br4wt05p27njCY0kpeXVeJobJhlRk5DOUPc1UC0OKIbWJeBA3oC7/67uqK8EGhNUZpBFQrjd9cNc6d4TeJBWGm6oTBiF7LhvWPI01+K2IiKfBF4lctnjFNvSfNVLZ+g59oYMWYOIcy3OM+QKulNuZMgEmTJjPf6rC2pIKCPr9kQlS1nq5n/ADcjqVRQ9MEHrGiOpVFzsjOCmlVIB6BviwiswsJiYMxMQdYT1OoJA5T5JwCUNjjE4PGouopRZHamhlUhwxQXN6wSJ9EHaw0tcQIUhtTbRUtNQtzaHYW9G5EjkTiPioe0k4CIX0LDlxYx7huBKC4toQoyq+Ah3vmCn6rO7nqmqdKd4yWsXZrhZpblsVz26AJDsk7SYXOACbtdMtcWlA/4o/8AUopS7j/L8UPfLu4OqesJ/ljqhrzzaBxICO3uhZrz+OfFSmwzXPrYnZtpjIc3Ze0+a1SyPyVd2TuxtKysgNdJh7mgTI565GfBWOysGQz4LhNr4kYidxGgsOi3IY8jaFGWd+vX5BG03oGm2CUWxYcgBRk48SFhP0l2AUrc8jIVQKg6nJ3q2fzLdS6CBxlV7bK6BabJUp4sAEVC4ifgOI5dAR4rS2LjfZMSHO7psfA7+iDPF2jKLAAE/wBomQSvC5fRXgOKy2OyhO9oVyZlcq9krdqUlO04y4ppOUdUw7ulKx94eKkLL8TeoU5dVjNstjGQcLnNDyz6rJgnl15qFsdmc890TCmLk/iKFQvpk03QQHDcdfaR4pAUrdajjQGmq2O4bA2mxrKc4WgAA6iMoJ36aqyUaOhz0Pv/AGXzJbNrbfVeWi11gCY7rsM7j8Mb5RHZ13fFWrO61ah9yjOlDRdJtiL9F9QUQnXEiMtTHoSvlxtgf9qpP4nfun6VntLfhrV2fhq1R7OQvaWovs7l9D7RXTTtNF9GpiDKgglsYhmCC0kESDB03L5wv67v4evVpOa4YXvawuyxNbUcwP6HCiqW2F52eq1v8bWLJE43dp3fzglEbSValeq6rVqY3Q0F2WcDlzlEMxaARvVWRZnZTuULTrOaI3Imwv7pgpNRsiE1QpYRCGZs1yrOwtTqn7Kf5jZGUlDWEj+JqE6SUsuc0oG7HTUdOplMCTtDVDfGY7K13NaGtLiUnEgLBSJJaTHBOvpkAmVnS95aURGVLderqDm1WfExwcOBjUHkRIV9u7aWwV2h3a9m6AXMcDLSdRMQeqzmk6TPxBHWIYiW/E8sxB28wSIHGRn4JPE4GLEAVJDhW48t/wCytmeCTuWju2lu5utoBjLR59mrw7ZXe0SHOd0Y8+6zavcT354HnOR3XR7KUufZSs9pb2boj62XukDsGI6F5PrkpEnEj4q1j6RbITFOlUedP+U3/wAp9Em8NpbRUaDTphrJDnAGXFjSCRi0aI1yQF0fR+9pza2OZadOkqQv+6n0qRpNjtHgQB8OEEEAyM5Lc+QTMexoICJMhtvdf5afJUD2uOWoVGt5gAgtMk5tMjmJ4hA1KhjVE393HloH1iSOZAn2CjKtY4SSNF0eHNcP0WdPbE2NgUmsRiE6SvK7Gh7oiEM5+ISmscvhUFKAE6BXdUuqOKKpVyxwcMymrVaMTiTqkVmQU3CqO6CrX7QqVsdQdmM0LeNUEAA75S7FY8TZnLgnbVZWtAyJnLJeEu5BOGOcyFHXdtNXpuiiS3GRia8YmSN4E6nLPLRWSptna2AdyzdSx/8A7qm2aiO1puEYGvDSZ0JOXr8lMXtYnaikx073D+yyp8BhpHXYPXFOskfvUt/xxeB0FDwpn/3SKu3dvGr6DerB83KHuk0qb4e5jAdxdGfQ6JDrtcauJjGEEzJaXyPxIY2Xha/lj4Inaminv+MbyLcQqUjlP9IEe6iL02vt1oouY57cDpDhTYGkjgd8dNVYWXWWUHuqBo7p04QdcgqRbLv7NjJBBdLm5jfB18Qj4bA4Vsg/DbXd7o1QJ3PymhUS/TTchFJ2l5AIJnTr5qNK2qXWe01CQuXq5SpXBLpHNNBO0tVd3dKEzvjxVm2VqEPdAnJS1eu7sKh07xj91Xrpt3ZYjGogIy2XvjpYMO/M/JZxWoRUqJuuxltYhzYyLm6QRMSPUKQdaajXwwnMgZtBAn5c0bcoaXlj/hfnTdlLXQJHQ8Puq/2HZSmQDUfI+6APUz7KMrnuzDgoq1gylUu7a1R4dORAnhw3bkFUttdzsJLgNYYwTlukn9pWyXPcFjb8NNpmAZlxIPHFKPqbN2LFPZtaeRePYwvDDubey8cQ0il1jFruCpaeyaxsOJzc4QGsAJc53ACFH26k0NlrnGIGYjgchwz3rUdsmspU+woCHVpDnZk9mBL8ydCMvErMrXTZ2WIOmMgOQyQZH9nRh4+aLH71Xjf6KCTVL5p1jwMymaTpJPNWGitvSrYHQ4jcFGXVWDX4jopG1y50DIHUIWpZA0cDwTMLqNBSmKBL1P2O00nB0ndkoqpbyZzy0Srsux5GLDkU9TuWrnkNUN0QKLHiKHoh6TnZkZCFK3bb2gNAjGCI8NAubdVQ5QoytYW0qhxdQeBUNiLzQa7leWdrW2NVstFuIA6YgCDqMxO7qjbE1zXcegVa2fvOnWpU8LsJwtA3bhAI+anrM97TBy8lq1qKrL5Kx0nHDMYeZ+Ub1Ttv7Qabw4H6jQJgzLnSI8z4K00yGtlzpOsE5D9ln+2t5sruY0O7oJg/acBnHLNK4puZmUak26JjDuyuzHRUu2EPlz3GczzJOaia1eGkEGTorC+7qR1cUBtDZWFgLCSQoikLWBipKxr5C9RDNE5ZXU85+KckO3JsHVeUgJ5oTtSmmGwTtqcPFMuKVa9QmZRiPwQqV/Hcp+7nfym8c0xeVU5ARJkCePDqvbA/+WEHfLsm9Uoy7wEZ9mEpVhqNLKlGqS2cwTlDgIgnduUS69K5bhdWqEcMbo980RTqTkfA744c/FR9ooFhg+B3EJksANeKULiQAvWESjbFeNSkcVJ7mHkcvFpyPiFHsSl43VQaaK62Dau02p7LPWNMUiZqOa0tcWNzIJmADkMhvXm0lspvgUj3KfcBP1s83e3koC4w4Euw90jCXGY+IGAfAI20BpDs95K8yMZswRDKS3KTr9lG2h8+SEKIq6IZHOqWj0XLk4HNXqhWTLUexo7Jp34igGp6m7Qbl6RtR4X+RVInUci2oktIYDxKFajrTXLmMEQGiOqRWonbucYIzP2eTuXXMLVLDVxNBnTVZC1xAyMRnPAjOVeLhvRwd2dTJ4AJHEFoMgdCMkSMUvxQJiSacFdLHUioIPqVPGsIzGe5VSy2tmJsOEyN/NTNuvGmxklwECTyEIqXVT+ki0YWYpEumlEScLs3EcMgR+ZZyW5fC6dyt9+VzWeKhb3RkyRkP/0df9kGI5IGUO94b0wHuZ7qg6Vke6MoRtC6I1MqTaU4HKwYAqGRx3pihZAPqjqijZmnVoXrSlqypVc2kBoF61spQajbDdtSrm1uX2jkPPf4IckjI25nkAcSvEgaoLAqttLbmPhjIMGS4aaZAHetJF0MpiarhPST0DPm5Z5tXcLWOdWs7MNPfTGcRq4cJ4DRC2ftbDOxFLkbnbq+fq9EtJKD7oQVzWtwGFri17dCN7eHPp0Vgo7VVwIeCY3tPyOnmqOLY1jgRM6yB7qzXTbaFYYcQDjlByzPCdU/jITG8ugNQb0Go6egN/NqBzZGgSCh81YqF91a4LSS1pyIJzI68P8AJVd24qFrqMaAO8zh+QUhRY5jw0pra2yl1nx8KgjyiPdJ4SV/tTHamvnZNzRgQuAtZDXVeOMBrtdx48jzRT8JEiCOIzHmq5dlmq1Htp0gC9xgS4NExME7lpVO01bPTZUc4VIAbahGT2RDnlp+ItyOLWAZ1Tu3Jo8M8GIAuNy2tOtaEXuOFeAJpjxSke67T5qnVqbDq1B1LEzUCCrjtFY6bKowwGVBiZw5gHxB6OCizZ28ktG8SRteNHCoTTX10KqdqsTycs0N/DuzyOSuJsjU2bI3iiEmlFYOvm3qu2euOzhCXi+cKszrspck2LjpvMASRw3deAQw0NdnO5GMhe3IBqqkFYLNd4r2cg6tccLo0yHpxRdO66LHvovZ3iJaXRm0b6btxB18FM2agxoDWCGxp/mqiWcOaMvxUtgcxxDxTiN6zm0WSowlpaZ5AkRxkKw7I7KOtLsdSW0hu0c/kOA5+StLrsDs1YrkotaMkMzGikQt1VM2sDaVdtJoa1jabYAEAZuyHkq3Ww5xzV527ucPw1sx9QuH1ZPdLm72ySJGYkarPrTRdTcWPyI9QdCOIKNh3NIF7hCna4EmlimXJgohyHTRIql2CgovFy9nkuUKUhOUhml0LK92jfNH2a53zLjlwUF4pRVawggocP6noi6Fnqu0ZHVS1KzU6YnIDiULa753U/1H5BCjhL9Ed8+XVR14UjT7pd3nDT7I4rQql2st9CnaKJwVY1ByxDVjo0gyAVmNWoSSXGSd5Vj2Hv7+Gq4Xu/k1IDuDXfVqdNx5dE07DAsyoAnObMiWWq10amB/xNIlr2j3Go5ottsqVnk1Cc3S1s5NG4DoMp1Wl1bnoWtuCt3Xt+CoIlvj9ZvI+mqpNpug03EghzQYxNmPI5jxWXO17LG4WjA5j9NURs5Vaa7qLxia5gDmnQ7weRGeYzCc2l2bNnBq05fQ3uiTT5Pjd97TjG/y47KRaw/7roHEtg+wcrXXvUPq/wAMWNZIbUaSSS9ukt0iDIIz3biJJhxVqHihR6zilDhIII5J9tEKq1LX2VZ5Z8ONwgfYxGBHTRWNtUkAg5ESOhTUsXZnkUmx+ZPkhIqVw0EnIASTwA1KQZTF5Z0nA6ZT0kT6ShIilbO1opirVlojFhmIGoxnUnkIzyzQV1bc1mPLHF3Yl3dk4nsH4tSPu+WmcZtdeZc/sge6097m7h4e/RVzFu8uB/YouE2KzFYcyYq7nXaDo0bqDibdOdki6RxK2Ftdr88iHZyMwZ3gpurZgQQVVdjbwL6ZpHVubfOHDwMH8yt9iqYmuB1w+oz9pXJYqB0D3MOoKoWLPto9mA2atJvdB77R9X7wH2fbppV6lnzluRWyUh3oOjsiq1fuybXEupdx05t+qTx+7/mS6DZ22GsHY4gVA0dvH38VcOKjdmb/AO0Is9pPey7Ood5GjXHnuKl9t+7Z6bN/aSf0uPzVOt10VG5PpuHAgSJ4y2Ubbbzq16VFjw51SnIJDXHEIhpMDWNenNaYjw3tDJ4njLWp5c6buaeGKLoHsdrSy92Xpl9pY37Ic7yGXqQtIc8PbiIz+CoOMiJ8R7Kr7G3O+kXVajcJcIaD8UTJJG6YEDrxU/Ud2bp+qciue2zihicUXNNQBQeuevis8W0UVbKfaWGrSJmpZHd08abBLes0yR1Yq/dlvD2wT3hl1jKVbatINtII/p2imaTh/wBRgJA5ywv8lmOI03lp+q9zT4GCtT+Hy2eKSBxsDmbyzd6nLM0mnPqrVc05m/8AqtbkJWeQQ3Ml2gGpjM9BzS7rtYe0g5uaY6jcVI2G7pqisTlgwtb1dJcTzgZckTEtdAXNOoWhhg2Vwrpv4ojZay2WoZq43lph1M93AfvNBlwy3EBadTZSawNpsa1hEANaA0g8t8rKLzptoVGWhkCCG1G8WEwfLXwWk7O2ouYWH6neH4MvY+64nbzZbPLiW8K2HQW18xvqTpyYdjoO0jFC031uDofHjTeq7fOybbUHGz1Q2qx5cwOacLT9nEJMHMaaHkgbTs7aaFMvf2bSNJcXNnqB1iYlH2B7sWNpzkk+JVt7WlaKJp1ACHCCDGvEE6EaroImdlGGj1xUPldKQZLmlPgqrdl342yMgRP+yLstiLTDjAUTs5fzW1HWWo4tcx7mMD8nOaHHCeBMajVW9zA4TqiGq8AobaCwF1B7W5hzSPMaqt3TcVC1PFntQ77Wd1zSA9szBB3tJDsnAhWLaGvhAYCTHeIG8/Vaq/dTsF5MxGXGi0u6iqSfDPLkl8UXtgeWGhoSCNVdkbXuyHf9j9VE7TfRpXs4L6L+2p8IwvHVujuoPgqK+x1Bq1fTN60ppvHIkeGayDaS75q1HM+LsxWjcYOGpHP4XeaU2JtiTE+5Nc7jp8d3VKeyh0BlbqDQjxVA7N32SvVNdqeC8XTVKSsiGPhD2y+cBwtEneToP3TuKATwE+SrTnEmTqcz1KljQTdQ42UhUtLn5uJP+bhuSULSciAVpNNkm4XXpad2Z4DU8hzRlquqtSaHVKT2tdkC4QJ4cj1Vo2LslFv8x+dSJE6MngPtc1a61mZWEVgKgJyaJwtMZExqdek+KzpdpNbJRoqN5+yfjwJcypN9w+6F2Avn+Is5sz3fzabcLSTm6kRA8W6dMKsdC66jTxERoDI4HiFm1AG7bdSqFw7PEZwnERSJhzSCM3NBB5kBbyyhIBGFw1BAIkcZRJMrqPboUNmZhLTqFWWXb2dSjUDYGMBwGkPlsjhm5I212bdXptfQOG0UJfScNZ1NM8nCBGmitlbusPnGumeXkvKQ0duIB8UJrQ3REe8vpVfLVocXS46kknKMzrluVluZ+KgzPdH6SR8kv6SLn/hrdUgQyrNVvCXHvj9UnxTOzwmiOTnD1n5pmc5owUtEC1xCkg1M3hSmjUH3HexRLQmry/o1PwO9ilGipA8PNHOiplR5JJJkmSTxJMk+cpOEaHQ+nNJJXEZQcx1gjoV1INtFnhSVx240KzXHMceLdHemf5QtJslaHSNJHkVkbXnKCDGk/Mbj0V/2Xt4dRIP1A0564AQR5AOb+Vcd/EeGo4TN0NirnRWOo2CRvBjyKdrO0dxGfsmqgcXZAkmDkCcyM/WUbQuqu5sdk7XKRh16wuda17wC0EnkCvU4KKrU4OW9Js2TwrA3Z2uQAcI6umP0gqIvWyus9YU8YcS0PJAgCSYHpPimm4SU99tAixQGR4apmhdxdJOGJyzM+iFvOxxkcMEZYZ05zvQFlvZzXAE5adFYW02OIxYXNgZzBHzRH4YFoY2g5rUmwzDEWsAr9ueqp9pkUzPxUarKg/CHQ7/SXDxWc7Qtw2qu3/qvP6nl3zWv7VWFjWgsbAe19N2ZPxN7pz6FYxfVfHaKjtxcD/pHotHY0boMW9rv07tNWn7lZIbuRNzWkseMpLtR10+S0KzwBE6Kh7LUA6sC45MGMk8dB4yZ8FdrPVnJgPUhaG1pGl7WjUC/09c0/gWUzOXX3Zg+i5pjMZFE7MXm/sA4GXOY6i7rm0nzEoe0UqgBOKeR3ovZywNpAznJLj1MDLwAWDPA2YBrtK19fJarJuza5v6hRE0Hdm2CEFfVqeaWOnM0zjgE5xroeEqw2Kwur1CxvdaBLnakDgBvKN2hutlNlMsGTRgO+ZkgnxnzSeN2kyGRsQu468t9/H61VcIxj5gx++o60ss4tFlpVxiIeMXek565zPzUhdG0teykMq4q1L7X/NaOM6VBprn10Tly08PaUD/yjLOdJ+bPLvN/KiP4JhMlo4ea02uBAI0Kq9paSDqLJylbxWcaolwcZEA5AH0Ogz4KMrvi8KRiJpub5Au+SkbuZ2ZexoykEDTUf2UXehi22d0QC4jPiWka+KpMKscOR8iiQuyyNd/cPMLWabw+m0n6zB6hZverItdMf9Os3ydT/ur7cbpot+7LfmPQhVDamngtNN0fXe3wqMxj1YFyexiGYvJ4/X9laNuTtouFPk77FZsaHNclW2xHtH5fXd7lervc6yOzTdsgU3n7rvYqtNVjtgPZv/C72KrgR40F2ieYl4ky0oig4S1x0BB6wU2HWS5HFWNwIMgx0UxdV/VWDCQC3edDzz4qNc0ky05JDoGbjAGq5ulbLbrQqU2xtdA0mMYJcTiDj8URnnw0ELSfotvvt7A1jjL6B7J34QP5Z/TA/KVgtqtWJ854fhaDuE5ecnzV4+iW9eythpE92uwj89OXN/04/Rb0UGSHKdRf10qsqaXPLm6La+23JsO7sA5tMeGo900+rvTHb945iC2Z5tyz8CPJDUlUn6Y7EH2ZlYfFSeP0vyI84Pgs92WqHDUbuBBHiDPstS28fjsdZmssPnEhZDstX/mFu57fVuY9JVxeNw6qh7wKtMhJqtxNc3iCPMQlAJQCXRlQMBy3Rx4pQpDiE9e1Bra1QfeJzzOeeQ36oYMb9jzgei6eJ2YA018foEg4UsnhQHAFS+zNbBV7M6Pa5vSQY8iP9RUK0D7I/wA8ERZ62F7HZ917Tx+sNDqEvtTDCbCPaRelR0VATWi3XZa3E0XYdxxeDpP7Kw0bYHEHeRJ8FmWzV+PoN7uEl1Ng70kfC3PIjh6p+ptBXOYfhGvca0esT6rjsJjGxxiMgkivmafJNxnMA0XKvtstjKRLiYad2pDhuHFZ5edp7StUqHIuOQG4AAAT0ASK941KhGJzjwxEnynRN1aYiS8jroeiPLMZFpxQ9mKnVLp4YzUtd9vphmBxzniRHUqusrycLQSeXJdSEZnfu/zelJZAwXUS4lsWuvBWO1XyysDTwHUQSRuOvl7rDnUnk6HPQ+i1OyAiqPFV2pdvaWdgHxtbLfHMt6GUbAYmR8j3nWjfqs2E5icyAuCylrTJzcZMcBoJ8SrTRp1CB3sDdwIHrnmoHZ6s1jCavd7xAkSctYHX2U7Zq4qmKdUccmmY4y4K8ji5xLtVrxNDW0GiLs9gBeHcOBME9FM0WQmbOzCAPVIvS2dlSqVPstJHM/VHnCEFYlWDZa3hzqzBEscD1GH5EEKet1PtKTmbyMuuo9Vl+xV5ltdpOYqUyD1dmD5j1WgMvPlC4zacDxiS8amh6+gr49gws4yaUDh68R81n96P7KtRrZxi7J/4Xnuk9HR5lTDxlIEjj0URtm2RaKY1h1RvgcYRF22vHQDtzmz5iV1OAeXQDl5G4TuPAztkbo9oPrpRO13DFPT/AD1UbfnxWZ3/ANho85T1oqgSeIk9ZCjb5tMmyjjWB/SCU28e6fApOPvjxHmtP2UdLXt4GfPL5BR23tkIY2qB8LmE+Dtf0lyVslaYxk74Hlr7hSl92qm+g9pgyIjjMAhcM1zoMaHgaEfRHxBAxzmjfY/9gPXRZrWsoLieJJ3cVyfqvIJGZgkTxjeuXa+1xfqVPYZv0qpvpd134T7FVBp/urhbH4abzwa72KqFNq2IqklYb06wTrkEtz15uTSaJyoIAKu9yW6lWYGl/Z1gIIPwPj6w4HjHkoG+wRVc0mQA2IMgkiSRxgmPBQ5dGmqfk7ySeeaDFEzPnAuiPkdlylLIkQirqt7qb6dVvx0nh3CS0zHQjLxQzUy52F2Lccj0TROU1QAK2X0g28GPY1zDiD2hw6OAI9Cn6fxMD2xJI47p+Sqn0TW1tSylpMvouw/kPeYfcflVnvB+YdwM+hSzm5SQjA1FVEbXgMo1Rr3XEDjkVhtzVsFWk7g5o8DkfQlbTf1ftKTjvAPiN4WFhsCOGXkpiFyFD9AtOdQXjWJyyVw6mx8/E1rvMA/NOh7TvSZJFkZVO33LitD3OcQ0wfvGQJjgJUld1goNMdmHHi/ve+SfvaGva6ZkR5f7oey1DiyQcRi53HJmIA3CycghjpmpU81YTY6WHOhSjh2bP2UNe1wU3txUqQY4EHI4WkAiZGnkjKFY/wC6JfVEZlLtlkbo4/FHexjxQgICjZCCM8gGgeAA+SMhoElDvtIBQNptaEGhuipFDHEKNCetNqjTVLbUfUAxkkDQfug7LRLpe7QHRGNehSy7mrPxmKI9xh8T9E9Y3YXAxlv6b/RLtPdJG6UM98HVPVXTB4jPrv8AVJEe9Xis1LsrpcDwlCWfNrY0geyIsroxHgELdLf5FGdezZ/2BaOyx7zz4fVMwb1FFhfUdDS585ZgNaOcgq0XZSLGgOMu3mSR0EnIKLsLIJO8kk8pP7QpWi5GJ3LZbopFqr+3lqimykNXuk/hb/cjyU9QcqXtjaMdrw7qbGt8T3j/ANw8l4arxQ2z9sLGsd/8dTCfyukDyhaxSIPQ5/sVi13Pzqt4Fr/SD7LXbhq4qNInXAATzb3T7LD2zFQh/q90xtIdphIJBuq09NPJQu19DDXpu3PZB8C75OChtlqk2YsOrMTP0uMegCtG21OaTKn2HwddC0n3AVNuB4bVtDNxcH/qb+4TWyH5oaerH90YkPwMLv0kt+vkAjrdUgGeE+oUa54faKDdzGPqefdCPtlP1b8lGXa2a1R32W0mecuPyWjKaRu8PO31VMEzPiGN5+V/otKuCjhoj7znH2b/AOKF2itMFrZ1OI+Egf5yUpQp4aVMcGgHqRJVT2ltwa+o4nKk0egxR5lcjh29pMT4+dFGEpPtB8h0Bc77KCtt/MFR4xaOcPIlcoijsoHtD3v7zgHO/E4SfUrl1H8tb+v18UX+bn9CavYRRf4DzcFW2rly3YVzki5xzXSuXKxNVASaeqJavVyPFoqPXrUmpmvVyIdFQaq3/RHa3MtppA917HNP5Zc0+BB/UVsNsd3gI/yCuXJV+gRhvUFaxJduHDwWE1X4nOMRLnGOEk5Lly9H3vXJQ/RaBcx/kUvwN9kcI4LlyWdqUUaBCXowFmmhBHnHzQVF8SuXJKfVOYfROsqnWUqpUJ3rlyAEyhKlYpVJsrxcod3ShTkiMkcFIUDE80lerkiuc3LysUuk6RC5cvblYJ1n9Kr+F3/aUmh3aLY3Ux6NC8XJ7Zv9Tp5FNYdM3WZxHn8gjjUK5ciHVa4UhZ3x7rPO2L6jnu1cS4+O5cuVgvFM2X+sRxpu9IWpbJVT/Ds/EfVrXe5K5csnbH5Y6eScl/2w/wCY+iPv2mHWepO5uLxaQQs5uwxbCPtU2z4EhcuQtjaOHrRUwp/0D/8AMeSma4lg/D8lF7MDG15P1rRB6QP3XLlp4s0j6hNbN/P6HyWq19B1hZjtS7FUc06VLS1rvw4iY/0gLly5/Yw/G+Hmktnfkzn+wfVSELly5dQq0X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0452" name="Picture 4" descr="C:\Users\Admin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361466"/>
            <a:ext cx="4876800" cy="22679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99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82" name="Picture 2" descr="C:\Users\Admin\Downloads\dcp fire extinguisher constru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143000"/>
            <a:ext cx="4143375" cy="4733925"/>
          </a:xfrm>
          <a:prstGeom prst="rect">
            <a:avLst/>
          </a:prstGeom>
          <a:noFill/>
        </p:spPr>
      </p:pic>
      <p:pic>
        <p:nvPicPr>
          <p:cNvPr id="378883" name="Picture 3" descr="C:\Users\Admin\Downloads\CO2 TYPE WATER EXTINGUISH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143000"/>
            <a:ext cx="4083326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524001"/>
            <a:ext cx="8763000" cy="480059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Harmless to skin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Non-conductor of electricity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Good for blast fire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Better than co</a:t>
            </a:r>
            <a:r>
              <a:rPr lang="en-IN" sz="2400" baseline="-25000" dirty="0" smtClean="0">
                <a:latin typeface="Lucida Fax" panose="02060602050505020204" pitchFamily="18" charset="0"/>
              </a:rPr>
              <a:t>2</a:t>
            </a:r>
            <a:r>
              <a:rPr lang="en-IN" sz="2400" dirty="0" smtClean="0">
                <a:latin typeface="Lucida Fax" panose="02060602050505020204" pitchFamily="18" charset="0"/>
              </a:rPr>
              <a:t> - on liquid fire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Non-toxic and non-corrosive</a:t>
            </a:r>
          </a:p>
          <a:p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13716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ADVANTAGES OF </a:t>
            </a:r>
            <a:r>
              <a:rPr lang="en-IN" dirty="0" smtClean="0">
                <a:latin typeface="Bodoni MT Black" panose="02070A03080606020203" pitchFamily="18" charset="0"/>
              </a:rPr>
              <a:t>DCP</a:t>
            </a:r>
            <a:endParaRPr lang="en-IN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371601"/>
            <a:ext cx="8991600" cy="45630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DCP cannot be used on metal fire like Na, Mg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latin typeface="Lucida Fax" panose="02060602050505020204" pitchFamily="18" charset="0"/>
              </a:rPr>
              <a:t> DCP cannot be used to produce inert atmosphere to prevent gas/vapour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1219200"/>
          </a:xfrm>
        </p:spPr>
        <p:txBody>
          <a:bodyPr/>
          <a:lstStyle/>
          <a:p>
            <a:pPr marL="182880" indent="0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DISADVANTAGES OF </a:t>
            </a:r>
            <a:r>
              <a:rPr lang="en-IN" dirty="0" smtClean="0">
                <a:latin typeface="Bodoni MT Black" panose="02070A03080606020203" pitchFamily="18" charset="0"/>
              </a:rPr>
              <a:t>DCP</a:t>
            </a:r>
            <a:endParaRPr lang="en-IN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381000"/>
            <a:ext cx="8915400" cy="1143000"/>
          </a:xfrm>
        </p:spPr>
        <p:txBody>
          <a:bodyPr/>
          <a:lstStyle/>
          <a:p>
            <a:pPr marL="182880" indent="0" algn="ctr">
              <a:buNone/>
            </a:pPr>
            <a:r>
              <a:rPr lang="en-IN" sz="4000" dirty="0" smtClean="0">
                <a:latin typeface="Bodoni MT Black" panose="02070A03080606020203" pitchFamily="18" charset="0"/>
              </a:rPr>
              <a:t>FIRE EXTINGUISHER CHECKLIST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69162"/>
              </p:ext>
            </p:extLst>
          </p:nvPr>
        </p:nvGraphicFramePr>
        <p:xfrm>
          <a:off x="304800" y="1752600"/>
          <a:ext cx="8229600" cy="415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413265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  <a:latin typeface="+mn-lt"/>
                        </a:rPr>
                        <a:t>SI.NO</a:t>
                      </a:r>
                      <a:endParaRPr lang="en-IN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PRESSER</a:t>
                      </a: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GUAGE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SAFETY</a:t>
                      </a: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PIN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DUE</a:t>
                      </a: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OUTER</a:t>
                      </a: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CYLINDER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HOSE</a:t>
                      </a:r>
                    </a:p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NOZZLE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1"/>
                          </a:solidFill>
                          <a:latin typeface="+mn-lt"/>
                        </a:rPr>
                        <a:t>REMARK</a:t>
                      </a:r>
                      <a:endParaRPr lang="en-IN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Workshop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ABC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10/22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Nil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Office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CO2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10/22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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dirty="0" smtClean="0">
                          <a:sym typeface="Wingdings 2"/>
                        </a:rPr>
                        <a:t>Nil</a:t>
                      </a:r>
                      <a:endParaRPr lang="en-IN" sz="36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8305800" y="29718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29500" y="3513908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3511731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5896" y="914400"/>
            <a:ext cx="8991600" cy="57912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 ACCIDENTS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Accident is an unplanned event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that cause </a:t>
            </a:r>
            <a:r>
              <a:rPr lang="en-US" sz="2400" dirty="0" smtClean="0">
                <a:latin typeface="Lucida Fax" pitchFamily="18" charset="0"/>
              </a:rPr>
              <a:t>personal injury, property damage, equipment damage or  environmental pollution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u="sng" dirty="0" smtClean="0">
                <a:latin typeface="Lucida Fax" pitchFamily="18" charset="0"/>
              </a:rPr>
              <a:t>INJURY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Injury is harmful condition / </a:t>
            </a:r>
            <a:r>
              <a:rPr lang="en-IN" sz="2400" dirty="0" smtClean="0">
                <a:latin typeface="Lucida Fax" pitchFamily="18" charset="0"/>
              </a:rPr>
              <a:t>damage </a:t>
            </a:r>
            <a:r>
              <a:rPr lang="en-IN" sz="2400" dirty="0">
                <a:latin typeface="Lucida Fax" pitchFamily="18" charset="0"/>
              </a:rPr>
              <a:t>to </a:t>
            </a:r>
            <a:r>
              <a:rPr lang="en-IN" sz="2400" dirty="0" smtClean="0">
                <a:latin typeface="Lucida Fax" pitchFamily="18" charset="0"/>
              </a:rPr>
              <a:t>body as a result of </a:t>
            </a:r>
            <a:r>
              <a:rPr lang="en-US" sz="2400" dirty="0" smtClean="0">
                <a:latin typeface="Lucida Fax" pitchFamily="18" charset="0"/>
              </a:rPr>
              <a:t>an accident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b="1" u="sng" dirty="0" smtClean="0">
                <a:latin typeface="Lucida Fax" pitchFamily="18" charset="0"/>
              </a:rPr>
              <a:t>HAZARD</a:t>
            </a:r>
            <a:r>
              <a:rPr lang="en-US" sz="2400" dirty="0" smtClean="0">
                <a:latin typeface="Lucida Fax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Lucida Fax" pitchFamily="18" charset="0"/>
              </a:rPr>
              <a:t>Hazard is a potential </a:t>
            </a:r>
            <a:r>
              <a:rPr lang="en-IN" sz="2400" dirty="0" smtClean="0">
                <a:latin typeface="Lucida Fax" pitchFamily="18" charset="0"/>
              </a:rPr>
              <a:t>to </a:t>
            </a:r>
            <a:r>
              <a:rPr lang="en-IN" sz="2400" dirty="0">
                <a:latin typeface="Lucida Fax" pitchFamily="18" charset="0"/>
              </a:rPr>
              <a:t>cause harm to the body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191" y="152401"/>
            <a:ext cx="4625009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DEFINITIONS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806070" cy="5562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RISK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itchFamily="18" charset="0"/>
              </a:rPr>
              <a:t>Risk is </a:t>
            </a:r>
            <a:r>
              <a:rPr lang="en-IN" sz="2400" dirty="0">
                <a:latin typeface="Lucida Fax" pitchFamily="18" charset="0"/>
              </a:rPr>
              <a:t>the </a:t>
            </a:r>
            <a:r>
              <a:rPr lang="en-IN" sz="2400" dirty="0" smtClean="0">
                <a:latin typeface="Lucida Fax" pitchFamily="18" charset="0"/>
              </a:rPr>
              <a:t>combination of </a:t>
            </a:r>
            <a:r>
              <a:rPr lang="en-IN" sz="2400" dirty="0" smtClean="0">
                <a:solidFill>
                  <a:srgbClr val="FF0000"/>
                </a:solidFill>
                <a:latin typeface="Lucida Fax" pitchFamily="18" charset="0"/>
              </a:rPr>
              <a:t>Likelihood (chance)</a:t>
            </a:r>
            <a:r>
              <a:rPr lang="en-IN" sz="2400" dirty="0" smtClean="0">
                <a:latin typeface="Lucida Fax" pitchFamily="18" charset="0"/>
              </a:rPr>
              <a:t> of occurrence accident </a:t>
            </a:r>
            <a:r>
              <a:rPr lang="en-IN" sz="2400" dirty="0">
                <a:latin typeface="Lucida Fax" pitchFamily="18" charset="0"/>
              </a:rPr>
              <a:t>and </a:t>
            </a:r>
            <a:r>
              <a:rPr lang="en-IN" sz="2400" dirty="0" smtClean="0">
                <a:solidFill>
                  <a:srgbClr val="FF0000"/>
                </a:solidFill>
                <a:latin typeface="Lucida Fax" pitchFamily="18" charset="0"/>
              </a:rPr>
              <a:t>Consequence (Severity) </a:t>
            </a:r>
            <a:r>
              <a:rPr lang="en-IN" sz="2400" dirty="0" smtClean="0">
                <a:latin typeface="Lucida Fax" pitchFamily="18" charset="0"/>
              </a:rPr>
              <a:t> of the accident</a:t>
            </a:r>
          </a:p>
          <a:p>
            <a:pPr marL="342900" indent="-342900" algn="ctr"/>
            <a:r>
              <a:rPr lang="en-IN" sz="2400" dirty="0" smtClean="0">
                <a:latin typeface="Lucida Fax" pitchFamily="18" charset="0"/>
              </a:rPr>
              <a:t>R = L x C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NEARMISS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itchFamily="18" charset="0"/>
              </a:rPr>
              <a:t>Near miss is an unplanned </a:t>
            </a:r>
            <a:r>
              <a:rPr lang="en-IN" sz="2400" dirty="0">
                <a:latin typeface="Lucida Fax" pitchFamily="18" charset="0"/>
              </a:rPr>
              <a:t>event which </a:t>
            </a:r>
            <a:r>
              <a:rPr lang="en-IN" sz="2400" dirty="0" smtClean="0">
                <a:solidFill>
                  <a:srgbClr val="FF0000"/>
                </a:solidFill>
                <a:latin typeface="Lucida Fax" pitchFamily="18" charset="0"/>
              </a:rPr>
              <a:t>does not cause </a:t>
            </a:r>
            <a:r>
              <a:rPr lang="en-IN" sz="2400" dirty="0">
                <a:latin typeface="Lucida Fax" pitchFamily="18" charset="0"/>
              </a:rPr>
              <a:t>any personal injury, property damage, equipment damage </a:t>
            </a:r>
            <a:r>
              <a:rPr lang="en-IN" sz="2400" dirty="0" smtClean="0">
                <a:latin typeface="Lucida Fax" pitchFamily="18" charset="0"/>
              </a:rPr>
              <a:t>or environmental pollution but </a:t>
            </a:r>
            <a:r>
              <a:rPr lang="en-IN" sz="2400" dirty="0" smtClean="0">
                <a:solidFill>
                  <a:srgbClr val="FF0000"/>
                </a:solidFill>
                <a:latin typeface="Lucida Fax" pitchFamily="18" charset="0"/>
              </a:rPr>
              <a:t>it has potential to cause accident</a:t>
            </a:r>
            <a:r>
              <a:rPr lang="en-IN" sz="2400" dirty="0" smtClean="0">
                <a:latin typeface="Lucida Fax" pitchFamily="18" charset="0"/>
              </a:rPr>
              <a:t>. (In feature)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u="sng" dirty="0" smtClean="0">
                <a:latin typeface="Lucida Fax" pitchFamily="18" charset="0"/>
              </a:rPr>
              <a:t> TOOL BOX TALK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Lucida Fax" pitchFamily="18" charset="0"/>
              </a:rPr>
              <a:t>Tool box talk is a </a:t>
            </a:r>
            <a:r>
              <a:rPr lang="en-IN" sz="2400" b="1" dirty="0">
                <a:solidFill>
                  <a:srgbClr val="FF0000"/>
                </a:solidFill>
                <a:latin typeface="Lucida Fax" pitchFamily="18" charset="0"/>
              </a:rPr>
              <a:t>pre-job meeting </a:t>
            </a:r>
            <a:r>
              <a:rPr lang="en-IN" sz="2400" dirty="0">
                <a:latin typeface="Lucida Fax" pitchFamily="18" charset="0"/>
              </a:rPr>
              <a:t>in which supervisor / safety officer will explain about the job to be done and the hazard present in that job</a:t>
            </a:r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4572000" cy="685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1976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638799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Lucida Fax" panose="02060602050505020204" pitchFamily="18" charset="0"/>
              </a:rPr>
              <a:t>Who is a </a:t>
            </a:r>
            <a:r>
              <a:rPr lang="en-IN" sz="2400" b="1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COMPETENT PERSON </a:t>
            </a:r>
            <a:r>
              <a:rPr lang="en-IN" sz="2400" dirty="0" smtClean="0">
                <a:latin typeface="Lucida Fax" panose="02060602050505020204" pitchFamily="18" charset="0"/>
              </a:rPr>
              <a:t>?</a:t>
            </a:r>
          </a:p>
          <a:p>
            <a:endParaRPr lang="en-IN" sz="2400" dirty="0">
              <a:latin typeface="Lucida Fax" panose="0206060205050502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anose="02060602050505020204" pitchFamily="18" charset="0"/>
              </a:rPr>
              <a:t>One who </a:t>
            </a:r>
            <a:r>
              <a:rPr lang="en-IN" sz="2400" dirty="0">
                <a:latin typeface="Lucida Fax" panose="02060602050505020204" pitchFamily="18" charset="0"/>
              </a:rPr>
              <a:t>is capable of </a:t>
            </a:r>
            <a:r>
              <a:rPr lang="en-IN" sz="2400" dirty="0">
                <a:solidFill>
                  <a:srgbClr val="FF0000"/>
                </a:solidFill>
                <a:latin typeface="Lucida Fax" panose="02060602050505020204" pitchFamily="18" charset="0"/>
              </a:rPr>
              <a:t>identifying </a:t>
            </a:r>
            <a:r>
              <a:rPr lang="en-IN" sz="2400" dirty="0" smtClean="0">
                <a:solidFill>
                  <a:srgbClr val="FF0000"/>
                </a:solidFill>
                <a:latin typeface="Lucida Fax" panose="02060602050505020204" pitchFamily="18" charset="0"/>
              </a:rPr>
              <a:t>and predicting </a:t>
            </a:r>
            <a:r>
              <a:rPr lang="en-IN" sz="2400" dirty="0">
                <a:solidFill>
                  <a:srgbClr val="FF0000"/>
                </a:solidFill>
                <a:latin typeface="Lucida Fax" panose="02060602050505020204" pitchFamily="18" charset="0"/>
              </a:rPr>
              <a:t>hazards</a:t>
            </a:r>
            <a:r>
              <a:rPr lang="en-IN" sz="2400" dirty="0">
                <a:latin typeface="Lucida Fax" panose="02060602050505020204" pitchFamily="18" charset="0"/>
              </a:rPr>
              <a:t> in the </a:t>
            </a:r>
            <a:r>
              <a:rPr lang="en-IN" sz="2400" dirty="0" smtClean="0">
                <a:latin typeface="Lucida Fax" panose="02060602050505020204" pitchFamily="18" charset="0"/>
              </a:rPr>
              <a:t>work place</a:t>
            </a:r>
            <a:endParaRPr lang="en-IN" sz="2400" dirty="0">
              <a:latin typeface="Lucida Fax" panose="020606020505050202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67119"/>
            <a:ext cx="8915400" cy="77108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DEFINITIONS</a:t>
            </a:r>
            <a:endParaRPr lang="en-IN" sz="4000" dirty="0">
              <a:latin typeface="Bodoni MT Black" panose="02070A03080606020203" pitchFamily="18" charset="0"/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4648200" y="2438400"/>
            <a:ext cx="3124200" cy="457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Lucida Fax" panose="02060602050505020204" pitchFamily="18" charset="0"/>
                <a:ea typeface="+mn-ea"/>
                <a:cs typeface="+mn-cs"/>
              </a:rPr>
              <a:t>- Competent Person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Lucida Fax" panose="02060602050505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867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Lucida Fax" pitchFamily="18" charset="0"/>
              </a:rPr>
              <a:t>MANDATORY- </a:t>
            </a:r>
            <a:r>
              <a:rPr lang="en-US" sz="2800" b="1" dirty="0" smtClean="0">
                <a:solidFill>
                  <a:srgbClr val="0070C0"/>
                </a:solidFill>
                <a:latin typeface="Lucida Fax" pitchFamily="18" charset="0"/>
              </a:rPr>
              <a:t>BLUE</a:t>
            </a:r>
            <a:r>
              <a:rPr lang="en-US" sz="2800" b="1" dirty="0" smtClean="0">
                <a:latin typeface="Lucida Fax" pitchFamily="18" charset="0"/>
              </a:rPr>
              <a:t> &amp; WHITE </a:t>
            </a:r>
            <a:endParaRPr lang="en-US" sz="36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90678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b="0" dirty="0" smtClean="0">
                <a:latin typeface="Bodoni MT Black" pitchFamily="18" charset="0"/>
              </a:rPr>
              <a:t>STANDARED SAFETY SIGNAGE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838200"/>
            <a:ext cx="8839200" cy="5867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Lucida Fax" pitchFamily="18" charset="0"/>
              </a:rPr>
              <a:t>PROHIBITION</a:t>
            </a: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–</a:t>
            </a: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Lucida Fax" pitchFamily="18" charset="0"/>
              </a:rPr>
              <a:t>RED</a:t>
            </a:r>
            <a:r>
              <a:rPr lang="en-US" sz="2800" b="1" dirty="0" smtClean="0">
                <a:latin typeface="Lucida Fax" pitchFamily="18" charset="0"/>
              </a:rPr>
              <a:t> &amp; BLACK </a:t>
            </a:r>
          </a:p>
          <a:p>
            <a:endParaRPr lang="en-US" sz="2400" b="1" dirty="0">
              <a:latin typeface="Lucida Fax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>
            <a:fillRect/>
          </a:stretch>
        </p:blipFill>
        <p:spPr>
          <a:xfrm>
            <a:off x="1219200" y="1524000"/>
            <a:ext cx="6629400" cy="495300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0" y="152400"/>
            <a:ext cx="912921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Bodoni MT Black" pitchFamily="18" charset="0"/>
                <a:ea typeface="+mj-ea"/>
                <a:cs typeface="+mj-cs"/>
              </a:rPr>
              <a:t>STANDARD SAFETY SIGNAGE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Bodoni MT Black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55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915400" cy="56388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Lucida Fax" pitchFamily="18" charset="0"/>
              </a:rPr>
              <a:t>WARNING- </a:t>
            </a:r>
            <a:r>
              <a:rPr lang="en-US" sz="2800" b="1" dirty="0" smtClean="0">
                <a:solidFill>
                  <a:srgbClr val="FFC000"/>
                </a:solidFill>
                <a:latin typeface="Lucida Fax" pitchFamily="18" charset="0"/>
              </a:rPr>
              <a:t>YELLOW</a:t>
            </a:r>
            <a:r>
              <a:rPr lang="en-US" sz="2800" b="1" dirty="0" smtClean="0">
                <a:latin typeface="Lucida Fax" pitchFamily="18" charset="0"/>
              </a:rPr>
              <a:t> &amp; BLACK</a:t>
            </a:r>
            <a:endParaRPr lang="en-US" sz="2800" b="1" dirty="0"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4"/>
          <a:stretch>
            <a:fillRect/>
          </a:stretch>
        </p:blipFill>
        <p:spPr>
          <a:xfrm>
            <a:off x="1529687" y="1905000"/>
            <a:ext cx="6096000" cy="449580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52400"/>
            <a:ext cx="912921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Bodoni MT Black" pitchFamily="18" charset="0"/>
                <a:ea typeface="+mj-ea"/>
                <a:cs typeface="+mj-cs"/>
              </a:rPr>
              <a:t>STANDARD SAFETY SIGNAGE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Bodoni MT Black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63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2286000"/>
            <a:ext cx="8229600" cy="3657600"/>
          </a:xfrm>
        </p:spPr>
        <p:txBody>
          <a:bodyPr>
            <a:normAutofit/>
          </a:bodyPr>
          <a:lstStyle/>
          <a:p>
            <a:pPr marL="266700" indent="-266700" algn="just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Humanitarian reason, employer (owner or client) have the moral responsibility to provide</a:t>
            </a:r>
          </a:p>
          <a:p>
            <a:pPr marL="742950"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	</a:t>
            </a:r>
            <a:r>
              <a:rPr lang="en-US" dirty="0" smtClean="0">
                <a:latin typeface="Lucida Fax"/>
              </a:rPr>
              <a:t>Safe Work Place</a:t>
            </a:r>
          </a:p>
          <a:p>
            <a:pPr marL="742950">
              <a:buFont typeface="Arial" pitchFamily="34" charset="0"/>
              <a:buChar char="•"/>
            </a:pPr>
            <a:r>
              <a:rPr lang="en-US" dirty="0" smtClean="0">
                <a:latin typeface="Lucida Fax"/>
              </a:rPr>
              <a:t>	Safe Equipments / Tools</a:t>
            </a:r>
          </a:p>
          <a:p>
            <a:pPr marL="742950">
              <a:buFont typeface="Arial" pitchFamily="34" charset="0"/>
              <a:buChar char="•"/>
            </a:pPr>
            <a:r>
              <a:rPr lang="en-US" dirty="0" smtClean="0">
                <a:latin typeface="Lucida Fax"/>
              </a:rPr>
              <a:t> Safe Working Condition</a:t>
            </a:r>
            <a:endParaRPr lang="en-US" dirty="0">
              <a:latin typeface="Lucida Fax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MORAL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359425" name="Picture 1" descr="C:\Users\Admin\Downloads\downloa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724400"/>
            <a:ext cx="3429000" cy="133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43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762000"/>
            <a:ext cx="8915400" cy="762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Lucida Fax" pitchFamily="18" charset="0"/>
              </a:rPr>
              <a:t>SAFE CONDITION- </a:t>
            </a:r>
            <a:r>
              <a:rPr lang="en-US" sz="2800" b="1" dirty="0" smtClean="0">
                <a:solidFill>
                  <a:srgbClr val="00B050"/>
                </a:solidFill>
                <a:latin typeface="Lucida Fax" pitchFamily="18" charset="0"/>
              </a:rPr>
              <a:t>GREEN</a:t>
            </a:r>
            <a:r>
              <a:rPr lang="en-US" sz="2800" b="1" dirty="0" smtClean="0">
                <a:latin typeface="Lucida Fax" pitchFamily="18" charset="0"/>
              </a:rPr>
              <a:t> &amp; WHITE</a:t>
            </a:r>
            <a:endParaRPr lang="en-US" sz="36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0"/>
            <a:ext cx="9129215" cy="1219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b="0" dirty="0" smtClean="0">
                <a:latin typeface="Bodoni MT Black" pitchFamily="18" charset="0"/>
              </a:rPr>
              <a:t>STANDARD SAFETY SIGNAGE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038"/>
            <a:ext cx="7848600" cy="2896162"/>
          </a:xfrm>
          <a:prstGeom prst="rect">
            <a:avLst/>
          </a:prstGeom>
        </p:spPr>
      </p:pic>
      <p:sp>
        <p:nvSpPr>
          <p:cNvPr id="318466" name="AutoShape 2" descr="Emergency Eye Wash Station Wall Sign | 5S Tod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8468" name="AutoShape 4" descr="https://cdn11.bigcommerce.com/s-5d127/images/stencil/1280x1280/products/424/1030/WS28005emergency_eye_wash_sign_plan_large__89628__27617.1562609495.png?c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8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156989"/>
            <a:ext cx="1815083" cy="239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92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4572000" cy="609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latin typeface="Lucida Fax" pitchFamily="18" charset="0"/>
              </a:rPr>
              <a:t>FIRE EQUIPMENT</a:t>
            </a:r>
            <a:endParaRPr lang="en-US" sz="3600" b="1" dirty="0">
              <a:latin typeface="Lucida Fax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3185"/>
            <a:ext cx="7488234" cy="2912091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0" y="152400"/>
            <a:ext cx="912921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pPr marL="18288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Bodoni MT Black" pitchFamily="18" charset="0"/>
                <a:ea typeface="+mj-ea"/>
                <a:cs typeface="+mj-cs"/>
              </a:rPr>
              <a:t>STANDARD SAFETY SIGNAGE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4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2">
                      <a:alpha val="65000"/>
                    </a:schemeClr>
                  </a:gs>
                </a:gsLst>
                <a:lin ang="5400000" scaled="0"/>
              </a:gradFill>
              <a:effectLst>
                <a:reflection blurRad="6350" stA="55000" endA="300" endPos="45500" dir="5400000" sy="-100000" algn="bl" rotWithShape="0"/>
              </a:effectLst>
              <a:uLnTx/>
              <a:uFillTx/>
              <a:latin typeface="Bodoni MT Black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994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914400"/>
            <a:ext cx="8991600" cy="586739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sz="2400" dirty="0" smtClean="0">
                <a:latin typeface="Lucida Fax" pitchFamily="18" charset="0"/>
              </a:rPr>
              <a:t>FIRE BLANKETS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HOSE REELS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FIGHTING HOSE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MONITOR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HYDRANT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SPRINKLER SYSTEM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1669"/>
            <a:ext cx="8915400" cy="73033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FIRE FIGHTING EQUIPMENTS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371600"/>
            <a:ext cx="1828800" cy="187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01" y="1241961"/>
            <a:ext cx="19050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32766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15" y="4209802"/>
            <a:ext cx="3058885" cy="21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839200" cy="5791199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b="1" dirty="0">
                <a:latin typeface="Lucida Fax" pitchFamily="18" charset="0"/>
              </a:rPr>
              <a:t>FIRE BLANKETS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916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38862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17" y="2133599"/>
            <a:ext cx="4724400" cy="33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990600"/>
            <a:ext cx="8991600" cy="58673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HOSE REELS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39624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05" y="1600200"/>
            <a:ext cx="51054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990600"/>
            <a:ext cx="8991600" cy="57149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FIRE FIGHTING HOSE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8117"/>
            <a:ext cx="2895600" cy="2887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19300"/>
            <a:ext cx="19050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0"/>
            <a:ext cx="28956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10000"/>
            <a:ext cx="368617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407" y="1737211"/>
            <a:ext cx="2306193" cy="17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915400" cy="57911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FIRE MONITOR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4741"/>
            <a:ext cx="8991600" cy="73725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4116779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76400"/>
            <a:ext cx="3657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839200" cy="57911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b="1" dirty="0">
                <a:latin typeface="Lucida Fax" pitchFamily="18" charset="0"/>
              </a:rPr>
              <a:t>FIRE </a:t>
            </a:r>
            <a:r>
              <a:rPr lang="en-US" sz="2400" b="1" dirty="0" smtClean="0">
                <a:latin typeface="Lucida Fax" pitchFamily="18" charset="0"/>
              </a:rPr>
              <a:t>HYDRANT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9067800" cy="8382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0"/>
            <a:ext cx="4419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838200"/>
            <a:ext cx="8991600" cy="586739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Lucida Fax" pitchFamily="18" charset="0"/>
              </a:rPr>
              <a:t>SPRINKLER SYSTEM</a:t>
            </a:r>
            <a:endParaRPr lang="en-US" sz="2400" b="1" dirty="0"/>
          </a:p>
          <a:p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916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FIGHTING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00200"/>
            <a:ext cx="3657600" cy="2928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35826"/>
            <a:ext cx="4199166" cy="1927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19600"/>
            <a:ext cx="3200400" cy="2161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92372"/>
            <a:ext cx="4199166" cy="25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991600" cy="5562599"/>
          </a:xfrm>
        </p:spPr>
        <p:txBody>
          <a:bodyPr>
            <a:normAutofit/>
          </a:bodyPr>
          <a:lstStyle/>
          <a:p>
            <a:endParaRPr lang="en-US" sz="2400" dirty="0" smtClean="0">
              <a:latin typeface="Lucida Fax" pitchFamily="18" charset="0"/>
            </a:endParaRPr>
          </a:p>
          <a:p>
            <a:r>
              <a:rPr lang="en-US" sz="2400" b="1" dirty="0" smtClean="0">
                <a:latin typeface="Lucida Fax" pitchFamily="18" charset="0"/>
              </a:rPr>
              <a:t>SMOKE DETECTOR</a:t>
            </a:r>
          </a:p>
          <a:p>
            <a:endParaRPr lang="en-US" sz="2400" dirty="0" smtClean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FIRE DETECTORS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27" y="1077356"/>
            <a:ext cx="2792402" cy="280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29361"/>
            <a:ext cx="3429000" cy="279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08" y="3886200"/>
            <a:ext cx="3657600" cy="27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2514600"/>
            <a:ext cx="9144000" cy="37338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As per the law, 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Organization should full fill the legal requirement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Lucida Fax" pitchFamily="18" charset="0"/>
              </a:rPr>
              <a:t> To avoid fines and penalties</a:t>
            </a:r>
            <a:endParaRPr lang="en-US" sz="2800" dirty="0">
              <a:solidFill>
                <a:schemeClr val="tx1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990600"/>
            <a:ext cx="4953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LEGAL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358401" name="Picture 1" descr="C:\Users\Admin\Downloads\download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191000"/>
            <a:ext cx="4253781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93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839200" cy="57149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HEAT DETECTORS – Temperature Sensor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76201"/>
            <a:ext cx="89916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FIRE DETECTORS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3733800" cy="267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00200"/>
            <a:ext cx="28956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00600" y="4038600"/>
            <a:ext cx="320040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752600"/>
            <a:ext cx="8686800" cy="39624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Spark from electricity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Smoking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Hot Work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Naked Flame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Hot Surface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Spark from Vehicles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Static Electricity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Lightning 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289" y="457200"/>
            <a:ext cx="8229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COMMON CAUSES OF FIRE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8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143001"/>
            <a:ext cx="8915400" cy="3124200"/>
          </a:xfrm>
        </p:spPr>
        <p:txBody>
          <a:bodyPr/>
          <a:lstStyle/>
          <a:p>
            <a:endParaRPr lang="en-US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People get Injured &amp; Killed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Damage to equipment/Building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Environment Damage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7630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CONSEQUENCE OF FIRE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67795" y="4114800"/>
            <a:ext cx="5637010" cy="88211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CC00"/>
                </a:solidFill>
                <a:latin typeface="Arial Black" pitchFamily="34" charset="0"/>
              </a:rPr>
              <a:t>(PPE)</a:t>
            </a:r>
            <a:endParaRPr lang="en-US" sz="6000" b="1" dirty="0">
              <a:solidFill>
                <a:srgbClr val="00CC00"/>
              </a:solidFill>
              <a:latin typeface="Arial Black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8153400" cy="28194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00CC00"/>
                </a:solidFill>
                <a:effectLst/>
                <a:latin typeface="Arial Black" pitchFamily="34" charset="0"/>
              </a:rPr>
              <a:t>PERSONAL</a:t>
            </a:r>
            <a:br>
              <a:rPr lang="en-US" dirty="0" smtClean="0">
                <a:solidFill>
                  <a:srgbClr val="00CC00"/>
                </a:solidFill>
                <a:effectLst/>
                <a:latin typeface="Arial Black" pitchFamily="34" charset="0"/>
              </a:rPr>
            </a:br>
            <a:r>
              <a:rPr lang="en-US" dirty="0" smtClean="0">
                <a:solidFill>
                  <a:srgbClr val="00CC00"/>
                </a:solidFill>
                <a:effectLst/>
                <a:latin typeface="Arial Black" pitchFamily="34" charset="0"/>
              </a:rPr>
              <a:t>PROTECTIVE</a:t>
            </a:r>
            <a:br>
              <a:rPr lang="en-US" dirty="0" smtClean="0">
                <a:solidFill>
                  <a:srgbClr val="00CC00"/>
                </a:solidFill>
                <a:effectLst/>
                <a:latin typeface="Arial Black" pitchFamily="34" charset="0"/>
              </a:rPr>
            </a:br>
            <a:r>
              <a:rPr lang="en-US" dirty="0" smtClean="0">
                <a:solidFill>
                  <a:srgbClr val="00CC00"/>
                </a:solidFill>
                <a:effectLst/>
                <a:latin typeface="Arial Black" pitchFamily="34" charset="0"/>
              </a:rPr>
              <a:t>EQUIPMENT</a:t>
            </a:r>
            <a:endParaRPr lang="en-US" dirty="0">
              <a:solidFill>
                <a:srgbClr val="00CC00"/>
              </a:solidFill>
              <a:effectLst/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0"/>
            <a:ext cx="8839200" cy="63246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/>
            </a:r>
            <a:br>
              <a:rPr lang="en-US" sz="6600" dirty="0" smtClean="0">
                <a:latin typeface="Bodoni MT Black" pitchFamily="18" charset="0"/>
              </a:rPr>
            </a:br>
            <a:r>
              <a:rPr lang="en-US" sz="6600" dirty="0">
                <a:latin typeface="Bodoni MT Black" pitchFamily="18" charset="0"/>
              </a:rPr>
              <a:t/>
            </a:r>
            <a:br>
              <a:rPr lang="en-US" sz="6600" dirty="0">
                <a:latin typeface="Bodoni MT Black" pitchFamily="18" charset="0"/>
              </a:rPr>
            </a:br>
            <a:r>
              <a:rPr lang="en-US" sz="6600" dirty="0" smtClean="0">
                <a:latin typeface="Bodoni MT Black" pitchFamily="18" charset="0"/>
              </a:rPr>
              <a:t>				</a:t>
            </a:r>
            <a:endParaRPr lang="en-US" sz="6600" b="0" dirty="0">
              <a:latin typeface="Bodoni MT Black" pitchFamily="18" charset="0"/>
            </a:endParaRPr>
          </a:p>
        </p:txBody>
      </p:sp>
      <p:pic>
        <p:nvPicPr>
          <p:cNvPr id="2050" name="Picture 2" descr="D:\2022\Videos\Safety Pictures\niosh-hierarchy-of-controls-edited1d62cea2d30c682b82ddff00008da7ce.jpg"/>
          <p:cNvPicPr>
            <a:picLocks noChangeAspect="1" noChangeArrowheads="1"/>
          </p:cNvPicPr>
          <p:nvPr/>
        </p:nvPicPr>
        <p:blipFill>
          <a:blip r:embed="rId2"/>
          <a:srcRect t="14925" b="8955"/>
          <a:stretch>
            <a:fillRect/>
          </a:stretch>
        </p:blipFill>
        <p:spPr bwMode="auto">
          <a:xfrm>
            <a:off x="858982" y="1600200"/>
            <a:ext cx="7426036" cy="3886200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3505200" y="4495800"/>
            <a:ext cx="31242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838200"/>
            <a:ext cx="587750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 Black" pitchFamily="34" charset="0"/>
              </a:rPr>
              <a:t>Hierarchy of Risk Control</a:t>
            </a:r>
            <a:endParaRPr lang="en-US" sz="3200" b="1" dirty="0">
              <a:solidFill>
                <a:srgbClr val="0070C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6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2057400"/>
            <a:ext cx="2893894" cy="11430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PPE</a:t>
            </a:r>
            <a:r>
              <a:rPr lang="en-US" dirty="0" smtClean="0">
                <a:latin typeface="Bodoni MT Black" pitchFamily="18" charset="0"/>
              </a:rPr>
              <a:t>S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28600"/>
            <a:ext cx="44958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5257800" cy="167640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Lucida Fax" pitchFamily="18" charset="0"/>
              </a:rPr>
              <a:t>PPE is equipment that will protect the user against health or safety risks at work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12" y="76200"/>
            <a:ext cx="9140588" cy="1447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b="0" dirty="0" smtClean="0">
                <a:latin typeface="Bodoni MT Black" pitchFamily="18" charset="0"/>
              </a:rPr>
              <a:t>PERSONAL PROTECTIVE   EQUIPMENT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00400"/>
            <a:ext cx="5029200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686800" cy="5715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Respiratory Protective Equipment</a:t>
            </a:r>
          </a:p>
          <a:p>
            <a:r>
              <a:rPr lang="en-US" sz="2400" dirty="0" smtClean="0">
                <a:latin typeface="Lucida Fax" pitchFamily="18" charset="0"/>
              </a:rPr>
              <a:t>e.g. SCBA, Air Respirators etc.</a:t>
            </a:r>
          </a:p>
          <a:p>
            <a:endParaRPr lang="en-US" sz="2400" dirty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Non- Respiratory Protective Equipment</a:t>
            </a:r>
          </a:p>
          <a:p>
            <a:r>
              <a:rPr lang="en-US" sz="2400" dirty="0" smtClean="0">
                <a:latin typeface="Lucida Fax" pitchFamily="18" charset="0"/>
              </a:rPr>
              <a:t>e.g. Hard Hat, Gloves, Goggles, Safety Shoes etc.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8839200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PPES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73" y="1676400"/>
            <a:ext cx="1981200" cy="2032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23" y="2057400"/>
            <a:ext cx="1638750" cy="17960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23" y="2157435"/>
            <a:ext cx="2590800" cy="1595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7" y="2116123"/>
            <a:ext cx="1678556" cy="1678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46" y="4946175"/>
            <a:ext cx="2028227" cy="16854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01" y="5016687"/>
            <a:ext cx="1676400" cy="167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36" y="4987979"/>
            <a:ext cx="1806574" cy="16018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90" y="5067743"/>
            <a:ext cx="1824932" cy="15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2286000"/>
            <a:ext cx="8686800" cy="26670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COMMON PPE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Head Protection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Eye &amp; Face Protection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Hand Protection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Foot Protection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609600"/>
            <a:ext cx="8991600" cy="14478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NON-RESPIRATORY </a:t>
            </a:r>
            <a:r>
              <a:rPr lang="en-US" sz="4000" dirty="0">
                <a:latin typeface="Bodoni MT Black" pitchFamily="18" charset="0"/>
              </a:rPr>
              <a:t>PROTECTIVE EQUIPMENTS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962400"/>
            <a:ext cx="4038600" cy="24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763000" cy="5562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Prevention of head injures is an important factor in every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Head Injuries are caused by </a:t>
            </a:r>
            <a:r>
              <a:rPr lang="en-US" sz="2400" b="1" dirty="0" smtClean="0">
                <a:latin typeface="Lucida Fax" pitchFamily="18" charset="0"/>
              </a:rPr>
              <a:t>falling</a:t>
            </a:r>
            <a:r>
              <a:rPr lang="en-US" sz="2400" dirty="0" smtClean="0">
                <a:latin typeface="Lucida Fax" pitchFamily="18" charset="0"/>
              </a:rPr>
              <a:t>, </a:t>
            </a:r>
            <a:r>
              <a:rPr lang="en-US" sz="2400" b="1" dirty="0" smtClean="0">
                <a:latin typeface="Lucida Fax" pitchFamily="18" charset="0"/>
              </a:rPr>
              <a:t>flying</a:t>
            </a: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b="1" dirty="0" smtClean="0">
                <a:latin typeface="Lucida Fax" pitchFamily="18" charset="0"/>
              </a:rPr>
              <a:t>object</a:t>
            </a:r>
            <a:r>
              <a:rPr lang="en-US" sz="2400" dirty="0" smtClean="0">
                <a:latin typeface="Lucida Fax" pitchFamily="18" charset="0"/>
              </a:rPr>
              <a:t> or by </a:t>
            </a:r>
            <a:r>
              <a:rPr lang="en-US" sz="2400" b="1" dirty="0" smtClean="0">
                <a:latin typeface="Lucida Fax" pitchFamily="18" charset="0"/>
              </a:rPr>
              <a:t>jumbling</a:t>
            </a:r>
            <a:r>
              <a:rPr lang="en-US" sz="2400" dirty="0" smtClean="0">
                <a:latin typeface="Lucida Fax" pitchFamily="18" charset="0"/>
              </a:rPr>
              <a:t> the head against a fixed object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7630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HEAD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00400"/>
            <a:ext cx="2876703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47" y="2743200"/>
            <a:ext cx="310199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905000"/>
            <a:ext cx="8763000" cy="36576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When an accident occurs, direct and indirect cost plays important role ……</a:t>
            </a:r>
          </a:p>
          <a:p>
            <a:pPr marL="1666875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DIRECT COST </a:t>
            </a:r>
          </a:p>
          <a:p>
            <a:pPr marL="1666875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INDIRECT COST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1"/>
            <a:ext cx="8686800" cy="1295400"/>
          </a:xfrm>
        </p:spPr>
        <p:txBody>
          <a:bodyPr/>
          <a:lstStyle/>
          <a:p>
            <a:pPr marL="182880" indent="0">
              <a:buNone/>
            </a:pPr>
            <a:r>
              <a:rPr lang="en-US" sz="6600" dirty="0" smtClean="0">
                <a:latin typeface="Bodoni MT Black" pitchFamily="18" charset="0"/>
              </a:rPr>
              <a:t> FINANCIAL</a:t>
            </a:r>
            <a:endParaRPr lang="en-US" sz="6600" dirty="0">
              <a:latin typeface="Bodoni MT Black" pitchFamily="18" charset="0"/>
            </a:endParaRPr>
          </a:p>
        </p:txBody>
      </p:sp>
      <p:pic>
        <p:nvPicPr>
          <p:cNvPr id="357377" name="Picture 1" descr="C:\Users\Admin\Downloads\images (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200400"/>
            <a:ext cx="3767666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10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1143000"/>
            <a:ext cx="2590800" cy="3810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>
                <a:latin typeface="Lucida Fax" pitchFamily="18" charset="0"/>
              </a:rPr>
              <a:t>HEAD INJURIES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1"/>
            <a:ext cx="8991600" cy="1143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HEAD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38400"/>
            <a:ext cx="40386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3248"/>
            <a:ext cx="4114800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839200" cy="54864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itchFamily="18" charset="0"/>
              </a:rPr>
              <a:t>To protect </a:t>
            </a:r>
            <a:r>
              <a:rPr lang="en-IN" sz="2400" dirty="0">
                <a:latin typeface="Lucida Fax" pitchFamily="18" charset="0"/>
              </a:rPr>
              <a:t>face from flying particle, splashing liquids, chemicals, chemical gas, vapours, potentially injurious light radiation suitable eye protector equipment to be given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3820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EYE &amp; FACE PROTECTION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3714749" cy="3128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62400"/>
            <a:ext cx="29922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2057400"/>
            <a:ext cx="4038600" cy="25146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Safety Glasses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Safety Goggles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Face Shields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Welding Goggles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Laser Safety Glass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24" y="304800"/>
            <a:ext cx="8991600" cy="134544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EYE </a:t>
            </a:r>
            <a:r>
              <a:rPr lang="en-US" sz="4000" dirty="0">
                <a:latin typeface="Bodoni MT Black" pitchFamily="18" charset="0"/>
              </a:rPr>
              <a:t>&amp; FACE PROTECTION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0"/>
            <a:ext cx="4267200" cy="35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7696200" cy="10668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latin typeface="Bodoni MT Black" pitchFamily="18" charset="0"/>
              </a:rPr>
              <a:t>EYE &amp; FACE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19500"/>
            <a:ext cx="2982995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35395" y="1119672"/>
            <a:ext cx="2508549" cy="2499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02" y="3680342"/>
            <a:ext cx="3393753" cy="254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763000" cy="56388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itchFamily="18" charset="0"/>
              </a:rPr>
              <a:t>To protect feet </a:t>
            </a:r>
            <a:r>
              <a:rPr lang="en-IN" sz="2400" dirty="0">
                <a:latin typeface="Lucida Fax" pitchFamily="18" charset="0"/>
              </a:rPr>
              <a:t>and leg from falling objects, sharp objects, </a:t>
            </a:r>
            <a:r>
              <a:rPr lang="en-IN" sz="2400" dirty="0" smtClean="0">
                <a:latin typeface="Lucida Fax" pitchFamily="18" charset="0"/>
              </a:rPr>
              <a:t>hot surface </a:t>
            </a:r>
            <a:r>
              <a:rPr lang="en-IN" sz="2400" dirty="0">
                <a:latin typeface="Lucida Fax" pitchFamily="18" charset="0"/>
              </a:rPr>
              <a:t>and wet </a:t>
            </a:r>
            <a:r>
              <a:rPr lang="en-IN" sz="2400" dirty="0" smtClean="0">
                <a:latin typeface="Lucida Fax" pitchFamily="18" charset="0"/>
              </a:rPr>
              <a:t>surface suitable </a:t>
            </a:r>
            <a:r>
              <a:rPr lang="en-IN" sz="2400" dirty="0">
                <a:latin typeface="Lucida Fax" pitchFamily="18" charset="0"/>
              </a:rPr>
              <a:t>feet / leg  protector equipment to be used</a:t>
            </a:r>
            <a:r>
              <a:rPr lang="en-US" sz="2400" dirty="0" smtClean="0">
                <a:latin typeface="Lucida Fax" pitchFamily="18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rgbClr val="0000FF"/>
                </a:solidFill>
                <a:latin typeface="Lucida Fax" pitchFamily="18" charset="0"/>
              </a:rPr>
              <a:t>Safety shoes </a:t>
            </a:r>
            <a:r>
              <a:rPr lang="en-IN" dirty="0">
                <a:solidFill>
                  <a:srgbClr val="0000FF"/>
                </a:solidFill>
                <a:latin typeface="Lucida Fax" pitchFamily="18" charset="0"/>
              </a:rPr>
              <a:t>should be sturdy and acts as a protective covering </a:t>
            </a:r>
            <a:r>
              <a:rPr lang="en-IN" dirty="0" smtClean="0">
                <a:solidFill>
                  <a:srgbClr val="0000FF"/>
                </a:solidFill>
                <a:latin typeface="Lucida Fax" pitchFamily="18" charset="0"/>
              </a:rPr>
              <a:t>to toe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  <a:latin typeface="Lucida Fax" pitchFamily="18" charset="0"/>
              </a:rPr>
              <a:t>Some shoes contain metal insole to protect feet from puncture wounds</a:t>
            </a:r>
            <a:endParaRPr lang="en-US" dirty="0">
              <a:solidFill>
                <a:srgbClr val="0000FF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FOOT PROTECTION</a:t>
            </a:r>
            <a:r>
              <a:rPr lang="en-US" sz="4000" dirty="0">
                <a:latin typeface="Lucida Fax" pitchFamily="18" charset="0"/>
              </a:rPr>
              <a:t/>
            </a:r>
            <a:br>
              <a:rPr lang="en-US" sz="4000" dirty="0">
                <a:latin typeface="Lucida Fax" pitchFamily="18" charset="0"/>
              </a:rPr>
            </a:b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03" y="3949178"/>
            <a:ext cx="3048000" cy="2865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297128"/>
            <a:ext cx="3276600" cy="222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18" y="3768891"/>
            <a:ext cx="248300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5791200" cy="990600"/>
          </a:xfrm>
        </p:spPr>
        <p:txBody>
          <a:bodyPr/>
          <a:lstStyle/>
          <a:p>
            <a:pPr marL="0" indent="0">
              <a:buNone/>
            </a:pPr>
            <a:r>
              <a:rPr lang="en-US" sz="4000" b="0" dirty="0" smtClean="0">
                <a:latin typeface="Bodoni MT Black" pitchFamily="18" charset="0"/>
              </a:rPr>
              <a:t>FOOT PROTECTION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1295400"/>
            <a:ext cx="8181975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42" y="4343400"/>
            <a:ext cx="3175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990600"/>
            <a:ext cx="8534400" cy="57150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Lucida Fax" pitchFamily="18" charset="0"/>
              </a:rPr>
              <a:t>Hand protection equipment must be given to protect from hands from burns, abrasion, cuts, punctures, bruise, chemical exposure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228601"/>
            <a:ext cx="8839200" cy="6857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HAND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3505200" cy="2360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609850"/>
            <a:ext cx="436698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9436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latin typeface="Bodoni MT Black" pitchFamily="18" charset="0"/>
              </a:rPr>
              <a:t>HAND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84575"/>
            <a:ext cx="4176889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8" y="3969816"/>
            <a:ext cx="4038600" cy="28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752600"/>
            <a:ext cx="6172200" cy="24384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Leather Gloves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Cotton  Gloves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Chemical Protection Gloves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Insulated Rubber Gloves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Welding Gloves 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5562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TYPES OF GLOVES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83" y="151263"/>
            <a:ext cx="2013832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209800"/>
            <a:ext cx="23368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24" y="4495800"/>
            <a:ext cx="2177153" cy="1705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7" y="4495800"/>
            <a:ext cx="2133600" cy="1891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87" y="4544705"/>
            <a:ext cx="2373193" cy="1779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96" y="4498643"/>
            <a:ext cx="1936904" cy="19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295400"/>
            <a:ext cx="8991600" cy="23622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Lucida Fax" pitchFamily="18" charset="0"/>
              </a:rPr>
              <a:t>Hearing </a:t>
            </a:r>
            <a:r>
              <a:rPr lang="en-IN" sz="2400" dirty="0">
                <a:latin typeface="Lucida Fax" pitchFamily="18" charset="0"/>
              </a:rPr>
              <a:t>protection device, also known as a HPD, is an ear protection device worn in or over the ears while exposed to hazardous noise </a:t>
            </a:r>
            <a:r>
              <a:rPr lang="en-IN" sz="2400" dirty="0" smtClean="0">
                <a:latin typeface="Lucida Fax" pitchFamily="18" charset="0"/>
              </a:rPr>
              <a:t>(&gt;85dB, 8hrs) to prevent </a:t>
            </a:r>
            <a:r>
              <a:rPr lang="en-IN" sz="2400" dirty="0">
                <a:latin typeface="Lucida Fax" pitchFamily="18" charset="0"/>
              </a:rPr>
              <a:t>noise-induced hearing </a:t>
            </a:r>
            <a:r>
              <a:rPr lang="en-IN" sz="2400" dirty="0" smtClean="0">
                <a:latin typeface="Lucida Fax" pitchFamily="18" charset="0"/>
              </a:rPr>
              <a:t>loss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  <a:latin typeface="Lucida Fax" pitchFamily="18" charset="0"/>
              </a:rPr>
              <a:t>Ear Muff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  <a:latin typeface="Lucida Fax" pitchFamily="18" charset="0"/>
              </a:rPr>
              <a:t>Ear Plug </a:t>
            </a:r>
            <a:endParaRPr lang="en-US" dirty="0">
              <a:solidFill>
                <a:srgbClr val="0000FF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152401"/>
            <a:ext cx="8991600" cy="9905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EAR PROTECTION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124200"/>
            <a:ext cx="2535676" cy="350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7600"/>
            <a:ext cx="29718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08" y="3657600"/>
            <a:ext cx="284059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3" name="Picture 1" descr="C:\Users\Admin\Downloads\Accident-cost-iceberg-Bird-1974.png"/>
          <p:cNvPicPr>
            <a:picLocks noChangeAspect="1" noChangeArrowheads="1"/>
          </p:cNvPicPr>
          <p:nvPr/>
        </p:nvPicPr>
        <p:blipFill>
          <a:blip r:embed="rId2"/>
          <a:srcRect r="9595"/>
          <a:stretch>
            <a:fillRect/>
          </a:stretch>
        </p:blipFill>
        <p:spPr bwMode="auto">
          <a:xfrm>
            <a:off x="3400138" y="2819400"/>
            <a:ext cx="5743862" cy="2743200"/>
          </a:xfrm>
          <a:prstGeom prst="rect">
            <a:avLst/>
          </a:prstGeom>
          <a:noFill/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839200" cy="40386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Costs directly accumulated from the accident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Measureable Cost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Directly From The Accident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Insured Cost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Lucida Fax" pitchFamily="18" charset="0"/>
              </a:rPr>
              <a:t> Examples</a:t>
            </a:r>
          </a:p>
          <a:p>
            <a:pPr marL="1030288" lvl="1" indent="-342900" algn="l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Lucida Fax" pitchFamily="18" charset="0"/>
              </a:rPr>
              <a:t>First Aid Cost </a:t>
            </a:r>
          </a:p>
          <a:p>
            <a:pPr marL="1030288" lvl="1" indent="-342900" algn="l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Lucida Fax" pitchFamily="18" charset="0"/>
              </a:rPr>
              <a:t>Medical Treatment Cost</a:t>
            </a:r>
          </a:p>
          <a:p>
            <a:pPr marL="1030288" lvl="1" indent="-342900" algn="l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Lucida Fax" pitchFamily="18" charset="0"/>
              </a:rPr>
              <a:t>Compensation Cost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45720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DIRECT COST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20574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Ear Plugs - Preferred ( 20-30 dB )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Ear Muffs – 2</a:t>
            </a:r>
            <a:r>
              <a:rPr lang="en-US" sz="2400" baseline="30000" dirty="0" smtClean="0">
                <a:latin typeface="Lucida Fax" pitchFamily="18" charset="0"/>
              </a:rPr>
              <a:t>nd</a:t>
            </a:r>
            <a:r>
              <a:rPr lang="en-US" sz="2400" dirty="0" smtClean="0">
                <a:latin typeface="Lucida Fax" pitchFamily="18" charset="0"/>
              </a:rPr>
              <a:t> Choice ( 15-30 dB 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Double Hearing Protectors ( plug &amp; muff ) used for levels over 115 dB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52400" y="152400"/>
            <a:ext cx="86868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HEARING PROTECTORS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7600"/>
            <a:ext cx="2057400" cy="28440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57600"/>
            <a:ext cx="2982463" cy="2844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15" y="3657600"/>
            <a:ext cx="3281703" cy="28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396562"/>
            <a:ext cx="7543800" cy="3429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Measured in </a:t>
            </a:r>
            <a:r>
              <a:rPr lang="en-US" sz="2400" dirty="0">
                <a:latin typeface="Lucida Fax" pitchFamily="18" charset="0"/>
              </a:rPr>
              <a:t>d</a:t>
            </a:r>
            <a:r>
              <a:rPr lang="en-US" sz="2400" dirty="0" smtClean="0">
                <a:latin typeface="Lucida Fax" pitchFamily="18" charset="0"/>
              </a:rPr>
              <a:t>ecibels ( dB )    </a:t>
            </a:r>
          </a:p>
          <a:p>
            <a:r>
              <a:rPr lang="en-US" sz="2400" dirty="0" smtClean="0">
                <a:latin typeface="Lucida Fax" pitchFamily="18" charset="0"/>
              </a:rPr>
              <a:t>     * Whisper - </a:t>
            </a:r>
            <a:r>
              <a:rPr lang="en-US" sz="2400" dirty="0">
                <a:latin typeface="Lucida Fax" pitchFamily="18" charset="0"/>
              </a:rPr>
              <a:t>10-20 dB 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     * Speech   - </a:t>
            </a:r>
            <a:r>
              <a:rPr lang="en-US" sz="2400" dirty="0">
                <a:latin typeface="Lucida Fax" pitchFamily="18" charset="0"/>
              </a:rPr>
              <a:t>60 </a:t>
            </a:r>
            <a:r>
              <a:rPr lang="en-US" sz="2400" dirty="0" smtClean="0">
                <a:latin typeface="Lucida Fax" pitchFamily="18" charset="0"/>
              </a:rPr>
              <a:t>dB</a:t>
            </a:r>
          </a:p>
          <a:p>
            <a:r>
              <a:rPr lang="en-US" sz="2400" dirty="0" smtClean="0">
                <a:latin typeface="Lucida Fax" pitchFamily="18" charset="0"/>
              </a:rPr>
              <a:t>     * Noisy Office - </a:t>
            </a:r>
            <a:r>
              <a:rPr lang="en-US" sz="2400" dirty="0">
                <a:latin typeface="Lucida Fax" pitchFamily="18" charset="0"/>
              </a:rPr>
              <a:t>80 dB 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     * Passing Truck - </a:t>
            </a:r>
            <a:r>
              <a:rPr lang="en-US" sz="2400" dirty="0">
                <a:latin typeface="Lucida Fax" pitchFamily="18" charset="0"/>
              </a:rPr>
              <a:t>100 </a:t>
            </a:r>
            <a:r>
              <a:rPr lang="en-US" sz="2400" dirty="0" smtClean="0">
                <a:latin typeface="Lucida Fax" pitchFamily="18" charset="0"/>
              </a:rPr>
              <a:t>dB</a:t>
            </a:r>
          </a:p>
          <a:p>
            <a:r>
              <a:rPr lang="en-US" sz="2400" dirty="0" smtClean="0">
                <a:latin typeface="Lucida Fax" pitchFamily="18" charset="0"/>
              </a:rPr>
              <a:t>     * Jet Engine – </a:t>
            </a:r>
            <a:r>
              <a:rPr lang="en-US" sz="2400" dirty="0">
                <a:latin typeface="Lucida Fax" pitchFamily="18" charset="0"/>
              </a:rPr>
              <a:t>150 dB 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Osha Limit – </a:t>
            </a:r>
            <a:r>
              <a:rPr lang="en-US" sz="2400" dirty="0">
                <a:latin typeface="Lucida Fax" pitchFamily="18" charset="0"/>
              </a:rPr>
              <a:t>85 dB </a:t>
            </a:r>
            <a:endParaRPr lang="en-US" sz="2400" dirty="0" smtClean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81000"/>
            <a:ext cx="87630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NOISE LEVELS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6" y="2795752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676400"/>
            <a:ext cx="5029200" cy="4572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Lucida Fax" pitchFamily="18" charset="0"/>
              </a:rPr>
              <a:t>permissible noise exposure</a:t>
            </a:r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0"/>
            <a:ext cx="8763000" cy="1295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PERMISSIBLE EXPOSURE LIMIT – PEL </a:t>
            </a:r>
            <a:endParaRPr lang="en-US" sz="4000" dirty="0">
              <a:latin typeface="Bodoni MT Black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581597"/>
              </p:ext>
            </p:extLst>
          </p:nvPr>
        </p:nvGraphicFramePr>
        <p:xfrm>
          <a:off x="228600" y="2133600"/>
          <a:ext cx="8763000" cy="434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Duration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 per day </a:t>
                      </a:r>
                      <a:r>
                        <a:rPr lang="en-US" sz="1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( hours )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Sound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 Level </a:t>
                      </a:r>
                      <a:r>
                        <a:rPr lang="en-US" sz="1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Lucida Fax" pitchFamily="18" charset="0"/>
                        </a:rPr>
                        <a:t>( dB )</a:t>
                      </a:r>
                      <a:endParaRPr 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8</a:t>
                      </a:r>
                      <a:r>
                        <a:rPr lang="en-US" sz="2400" baseline="0" dirty="0" smtClean="0">
                          <a:latin typeface="Lucida Fax" pitchFamily="18" charset="0"/>
                        </a:rPr>
                        <a:t>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90 dB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4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95 dB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2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100 dB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1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105 dB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½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110 dB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04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¼ HOURS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Lucida Fax" pitchFamily="18" charset="0"/>
                        </a:rPr>
                        <a:t>115 dB </a:t>
                      </a:r>
                      <a:endParaRPr lang="en-US" sz="2400" dirty="0">
                        <a:latin typeface="Lucida Fax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5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8534400" cy="990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Lucida Fax" pitchFamily="18" charset="0"/>
              </a:rPr>
              <a:t>Respiratory protective equipment are life saving equipment </a:t>
            </a:r>
          </a:p>
          <a:p>
            <a:endParaRPr lang="en-US" sz="2400" b="1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1531" y="47297"/>
            <a:ext cx="8915400" cy="13715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RESPIRATORY PROTECTIVE EQUIPMENT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4763386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03" y="2286000"/>
            <a:ext cx="3200400" cy="35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676400"/>
            <a:ext cx="8763000" cy="18288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Air Purifying Devices (APD)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Air Supplying Devices (ASD)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Combination of air purifying and air supplying devices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8534400" cy="13716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TYPES OF PROTECTIVE DEVICES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90277"/>
            <a:ext cx="3581400" cy="3112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718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6388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Air purifying device cleans the contaminated atmosphere</a:t>
            </a:r>
          </a:p>
          <a:p>
            <a:endParaRPr lang="en-US" sz="2400" b="1" u="sng" dirty="0" smtClean="0">
              <a:latin typeface="Lucida Fax" pitchFamily="18" charset="0"/>
            </a:endParaRPr>
          </a:p>
          <a:p>
            <a:r>
              <a:rPr lang="en-US" sz="2400" b="1" u="sng" dirty="0" smtClean="0">
                <a:latin typeface="Lucida Fax" pitchFamily="18" charset="0"/>
              </a:rPr>
              <a:t>Various types of air purifying device  </a:t>
            </a:r>
            <a:endParaRPr lang="en-US" sz="2400" dirty="0" smtClean="0">
              <a:latin typeface="Lucida Fax" pitchFamily="18" charset="0"/>
            </a:endParaRPr>
          </a:p>
          <a:p>
            <a:r>
              <a:rPr lang="en-US" sz="2400" dirty="0" smtClean="0">
                <a:latin typeface="Lucida Fax" pitchFamily="18" charset="0"/>
              </a:rPr>
              <a:t>    * Mechanical Filter Cartridge</a:t>
            </a:r>
          </a:p>
          <a:p>
            <a:r>
              <a:rPr lang="en-US" sz="2400" dirty="0" smtClean="0">
                <a:latin typeface="Lucida Fax" pitchFamily="18" charset="0"/>
              </a:rPr>
              <a:t>    * Chemical Cartridge </a:t>
            </a:r>
          </a:p>
          <a:p>
            <a:r>
              <a:rPr lang="en-US" sz="2400" dirty="0" smtClean="0">
                <a:latin typeface="Lucida Fax" pitchFamily="18" charset="0"/>
              </a:rPr>
              <a:t>    * Gas Mask </a:t>
            </a:r>
          </a:p>
          <a:p>
            <a:r>
              <a:rPr lang="en-US" sz="2400" dirty="0" smtClean="0">
                <a:latin typeface="Lucida Fax" pitchFamily="18" charset="0"/>
              </a:rPr>
              <a:t>    * Powered Air Purifying Devices  </a:t>
            </a:r>
            <a:endParaRPr lang="en-US" sz="2400" b="1" u="sng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7630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AIR PURIFYING DEVICES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11366"/>
            <a:ext cx="2438400" cy="2960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776878"/>
            <a:ext cx="2425700" cy="20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" y="990600"/>
            <a:ext cx="8915400" cy="5714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7452" y="152401"/>
            <a:ext cx="8991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AIR PURIFYING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8534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990600"/>
            <a:ext cx="8763000" cy="35052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Air supplying devices provide respirable atmosphere to the wearer, independent of the ambient air</a:t>
            </a:r>
          </a:p>
          <a:p>
            <a:r>
              <a:rPr lang="en-US" sz="2400" b="1" u="sng" dirty="0" smtClean="0">
                <a:latin typeface="Lucida Fax" pitchFamily="18" charset="0"/>
              </a:rPr>
              <a:t>Types of Air Supplying Devices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</a:t>
            </a:r>
            <a:r>
              <a:rPr lang="en-US" sz="2400" dirty="0" smtClean="0">
                <a:latin typeface="Lucida Fax" pitchFamily="18" charset="0"/>
              </a:rPr>
              <a:t>elf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</a:t>
            </a:r>
            <a:r>
              <a:rPr lang="en-US" sz="2400" dirty="0" smtClean="0">
                <a:latin typeface="Lucida Fax" pitchFamily="18" charset="0"/>
              </a:rPr>
              <a:t>ontained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</a:t>
            </a:r>
            <a:r>
              <a:rPr lang="en-US" sz="2400" dirty="0" smtClean="0">
                <a:latin typeface="Lucida Fax" pitchFamily="18" charset="0"/>
              </a:rPr>
              <a:t>reathing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pparatus (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SCBA</a:t>
            </a:r>
            <a:r>
              <a:rPr lang="en-US" sz="2400" dirty="0" smtClean="0">
                <a:latin typeface="Lucida Fax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</a:t>
            </a:r>
            <a:r>
              <a:rPr lang="en-US" sz="2400" dirty="0" smtClean="0">
                <a:latin typeface="Lucida Fax" pitchFamily="18" charset="0"/>
              </a:rPr>
              <a:t>ompressed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ir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</a:t>
            </a:r>
            <a:r>
              <a:rPr lang="en-US" sz="2400" dirty="0" smtClean="0">
                <a:latin typeface="Lucida Fax" pitchFamily="18" charset="0"/>
              </a:rPr>
              <a:t>reathing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pparatus (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CABA</a:t>
            </a:r>
            <a:r>
              <a:rPr lang="en-US" sz="2400" dirty="0" smtClean="0">
                <a:latin typeface="Lucida Fax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</a:t>
            </a:r>
            <a:r>
              <a:rPr lang="en-US" sz="2400" dirty="0" smtClean="0">
                <a:latin typeface="Lucida Fax" pitchFamily="18" charset="0"/>
              </a:rPr>
              <a:t>mergency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</a:t>
            </a:r>
            <a:r>
              <a:rPr lang="en-US" sz="2400" dirty="0" smtClean="0">
                <a:latin typeface="Lucida Fax" pitchFamily="18" charset="0"/>
              </a:rPr>
              <a:t>scaping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B</a:t>
            </a:r>
            <a:r>
              <a:rPr lang="en-US" sz="2400" dirty="0" smtClean="0">
                <a:latin typeface="Lucida Fax" pitchFamily="18" charset="0"/>
              </a:rPr>
              <a:t>reathing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pparatus (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EEBA</a:t>
            </a:r>
            <a:r>
              <a:rPr lang="en-US" sz="2400" dirty="0" smtClean="0">
                <a:latin typeface="Lucida Fax" pitchFamily="18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</a:t>
            </a:r>
            <a:r>
              <a:rPr lang="en-US" sz="2400" dirty="0" smtClean="0">
                <a:latin typeface="Lucida Fax" pitchFamily="18" charset="0"/>
              </a:rPr>
              <a:t>ir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L</a:t>
            </a:r>
            <a:r>
              <a:rPr lang="en-US" sz="2400" dirty="0" smtClean="0">
                <a:latin typeface="Lucida Fax" pitchFamily="18" charset="0"/>
              </a:rPr>
              <a:t>ine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R</a:t>
            </a:r>
            <a:r>
              <a:rPr lang="en-US" sz="2400" dirty="0" smtClean="0">
                <a:latin typeface="Lucida Fax" pitchFamily="18" charset="0"/>
              </a:rPr>
              <a:t>espirator (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ALR</a:t>
            </a:r>
            <a:r>
              <a:rPr lang="en-US" sz="2400" dirty="0" smtClean="0">
                <a:latin typeface="Lucida Fax" pitchFamily="18" charset="0"/>
              </a:rPr>
              <a:t>)</a:t>
            </a:r>
          </a:p>
          <a:p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152401"/>
            <a:ext cx="8839200" cy="8381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AIR SUPPLYING DEVICES</a:t>
            </a:r>
            <a:r>
              <a:rPr lang="en-US" sz="4000" dirty="0">
                <a:latin typeface="Lucida Fax" pitchFamily="18" charset="0"/>
              </a:rPr>
              <a:t> </a:t>
            </a:r>
            <a:br>
              <a:rPr lang="en-US" sz="4000" dirty="0">
                <a:latin typeface="Lucida Fax" pitchFamily="18" charset="0"/>
              </a:rPr>
            </a:b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85505"/>
            <a:ext cx="2154401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94854"/>
            <a:ext cx="3048000" cy="2279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3937"/>
            <a:ext cx="2265199" cy="22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9756" y="479778"/>
            <a:ext cx="9677400" cy="1295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spc="-300" dirty="0" smtClean="0">
                <a:latin typeface="Bodoni MT Black" pitchFamily="18" charset="0"/>
              </a:rPr>
              <a:t>BREATHING APPARATUS ANATOMY</a:t>
            </a:r>
            <a:endParaRPr lang="en-US" sz="3600" spc="-3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797543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838200"/>
            <a:ext cx="8839200" cy="5867400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Lucida Fax" pitchFamily="18" charset="0"/>
              </a:rPr>
              <a:t>Definition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It is the process of identification of hazards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It helps to give control measure</a:t>
            </a:r>
          </a:p>
          <a:p>
            <a:r>
              <a:rPr lang="en-US" sz="2400" u="sng" dirty="0" smtClean="0">
                <a:latin typeface="Lucida Fax" pitchFamily="18" charset="0"/>
              </a:rPr>
              <a:t>During a Site Safety Inspection </a:t>
            </a:r>
            <a:r>
              <a:rPr lang="en-US" sz="2400" dirty="0" smtClean="0">
                <a:latin typeface="Lucida Fax" pitchFamily="18" charset="0"/>
              </a:rPr>
              <a:t> 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House Keeping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Safety Sign Board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Welfare Facility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Fencing &amp; Security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Stores &amp; Storage </a:t>
            </a:r>
            <a:r>
              <a:rPr lang="en-US" sz="2400" dirty="0" smtClean="0">
                <a:latin typeface="Lucida Fax" pitchFamily="18" charset="0"/>
              </a:rPr>
              <a:t>System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Extinguisher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76201"/>
            <a:ext cx="6705600" cy="7619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SAFETY INSPECTION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9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686800" cy="54102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Cannot be measured which arises indirectly as the consequence of the event</a:t>
            </a:r>
          </a:p>
          <a:p>
            <a:pPr marL="2173288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Hidden Cost</a:t>
            </a:r>
          </a:p>
          <a:p>
            <a:pPr marL="2173288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Not Usually Insurable</a:t>
            </a:r>
          </a:p>
          <a:p>
            <a:pPr marL="2173288" indent="-342900"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Lucida Fax" pitchFamily="18" charset="0"/>
              </a:rPr>
              <a:t>Examples</a:t>
            </a:r>
          </a:p>
          <a:p>
            <a:pPr marL="2797175" lvl="1" indent="-342900" algn="just">
              <a:buFont typeface="Wingdings" pitchFamily="2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Lucida Fax" pitchFamily="18" charset="0"/>
              </a:rPr>
              <a:t>Cost of overtime as a result of the accident</a:t>
            </a:r>
          </a:p>
          <a:p>
            <a:pPr marL="2797175" lvl="1" indent="-342900" algn="just">
              <a:buFont typeface="Wingdings" pitchFamily="2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Lucida Fax" pitchFamily="18" charset="0"/>
              </a:rPr>
              <a:t>Cost of selecting, employing, training, educating new employees  training for new workers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5029200" cy="7620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INDIRECT COST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355330" name="Picture 2" descr="C:\Users\Admin\Downloads\iceberg-visable-above-and-below-water-v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676400"/>
            <a:ext cx="2745882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55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52401"/>
            <a:ext cx="8991600" cy="6705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Fire Procedures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First Aid Facility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PPE </a:t>
            </a:r>
            <a:r>
              <a:rPr lang="en-US" sz="2400" dirty="0" smtClean="0">
                <a:latin typeface="Lucida Fax" pitchFamily="18" charset="0"/>
              </a:rPr>
              <a:t>(Personal Protective Equipment)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Barricading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Scaffolding &amp; Working Platform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Ladder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Cranes &amp; Lifting Equipment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Excavation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Confined Space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Electricity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Over Head &amp; Under Ground Services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Electrical Equipment &amp; </a:t>
            </a:r>
            <a:r>
              <a:rPr lang="en-US" sz="2400" dirty="0" smtClean="0">
                <a:latin typeface="Lucida Fax" pitchFamily="18" charset="0"/>
              </a:rPr>
              <a:t>Tools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Welding Equipment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latin typeface="Lucida Fax" pitchFamily="18" charset="0"/>
              </a:rPr>
              <a:t>Hazardous Substances To </a:t>
            </a:r>
            <a:r>
              <a:rPr lang="en-US" sz="2400" dirty="0" smtClean="0">
                <a:latin typeface="Lucida Fax" pitchFamily="18" charset="0"/>
              </a:rPr>
              <a:t>Health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Other Hazards </a:t>
            </a:r>
            <a:endParaRPr lang="en-US" sz="2400" dirty="0">
              <a:latin typeface="Lucida Fax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1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86400" y="5715000"/>
            <a:ext cx="5637010" cy="372064"/>
          </a:xfrm>
        </p:spPr>
        <p:txBody>
          <a:bodyPr>
            <a:normAutofit/>
          </a:bodyPr>
          <a:lstStyle/>
          <a:p>
            <a:r>
              <a:rPr lang="en-US" sz="1400" dirty="0" smtClean="0">
                <a:latin typeface="Lucida Fax" pitchFamily="18" charset="0"/>
              </a:rPr>
              <a:t>GLOBAL SAFETY STUDIES</a:t>
            </a:r>
            <a:endParaRPr lang="en-US" sz="1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6600" dirty="0">
                <a:latin typeface="Bodoni MT Black" pitchFamily="18" charset="0"/>
              </a:rPr>
              <a:t>HOUSE KEEPING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95600"/>
            <a:ext cx="388206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219200"/>
            <a:ext cx="8839200" cy="5486399"/>
          </a:xfrm>
        </p:spPr>
        <p:txBody>
          <a:bodyPr>
            <a:normAutofit fontScale="70000" lnSpcReduction="20000"/>
          </a:bodyPr>
          <a:lstStyle/>
          <a:p>
            <a:r>
              <a:rPr lang="en-US" sz="3400" b="1" u="sng" dirty="0" smtClean="0">
                <a:latin typeface="Lucida Fax" pitchFamily="18" charset="0"/>
              </a:rPr>
              <a:t>Definition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400" dirty="0" smtClean="0">
                <a:latin typeface="Lucida Fax" pitchFamily="18" charset="0"/>
              </a:rPr>
              <a:t>Place for </a:t>
            </a:r>
            <a:r>
              <a:rPr lang="en-US" sz="3400" dirty="0" smtClean="0">
                <a:latin typeface="Lucida Fax" pitchFamily="18" charset="0"/>
              </a:rPr>
              <a:t>everything </a:t>
            </a:r>
            <a:r>
              <a:rPr lang="en-US" sz="3400" dirty="0" smtClean="0">
                <a:latin typeface="Lucida Fax" pitchFamily="18" charset="0"/>
              </a:rPr>
              <a:t>and </a:t>
            </a:r>
            <a:r>
              <a:rPr lang="en-US" sz="3400" dirty="0" smtClean="0">
                <a:latin typeface="Lucida Fax" pitchFamily="18" charset="0"/>
              </a:rPr>
              <a:t>everything </a:t>
            </a:r>
            <a:r>
              <a:rPr lang="en-US" sz="3400" dirty="0" smtClean="0">
                <a:latin typeface="Lucida Fax" pitchFamily="18" charset="0"/>
              </a:rPr>
              <a:t>in its proper place</a:t>
            </a: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Lucida Fax" pitchFamily="18" charset="0"/>
              </a:rPr>
              <a:t>Good House Keeping is the key to </a:t>
            </a:r>
            <a:r>
              <a:rPr lang="en-US" sz="3200" u="sng" dirty="0" smtClean="0">
                <a:solidFill>
                  <a:srgbClr val="0000FF"/>
                </a:solidFill>
                <a:latin typeface="Lucida Fax" pitchFamily="18" charset="0"/>
              </a:rPr>
              <a:t>Safety</a:t>
            </a:r>
          </a:p>
          <a:p>
            <a:pPr algn="ctr"/>
            <a:endParaRPr lang="en-US" sz="1900" dirty="0" smtClean="0">
              <a:solidFill>
                <a:srgbClr val="FF0000"/>
              </a:solidFill>
              <a:latin typeface="Lucida Fax" pitchFamily="18" charset="0"/>
            </a:endParaRPr>
          </a:p>
          <a:p>
            <a:pPr algn="ctr"/>
            <a:r>
              <a:rPr lang="en-US" sz="4500" dirty="0" smtClean="0">
                <a:solidFill>
                  <a:srgbClr val="FF0000"/>
                </a:solidFill>
                <a:latin typeface="Lucida Fax" pitchFamily="18" charset="0"/>
              </a:rPr>
              <a:t>House Keeping </a:t>
            </a:r>
          </a:p>
          <a:p>
            <a:pPr algn="ctr"/>
            <a:r>
              <a:rPr lang="en-US" sz="4500" dirty="0" smtClean="0">
                <a:solidFill>
                  <a:srgbClr val="FF0000"/>
                </a:solidFill>
                <a:latin typeface="Lucida Fax" pitchFamily="18" charset="0"/>
              </a:rPr>
              <a:t>is</a:t>
            </a:r>
          </a:p>
          <a:p>
            <a:pPr algn="ctr"/>
            <a:r>
              <a:rPr lang="en-US" sz="4500" dirty="0" smtClean="0">
                <a:solidFill>
                  <a:srgbClr val="FF0000"/>
                </a:solidFill>
                <a:latin typeface="Lucida Fax" pitchFamily="18" charset="0"/>
              </a:rPr>
              <a:t> Everyone’s Responsibility</a:t>
            </a:r>
            <a:endParaRPr lang="en-US" sz="1900" dirty="0" smtClean="0">
              <a:solidFill>
                <a:srgbClr val="FF0000"/>
              </a:solidFill>
              <a:latin typeface="Lucida Fax" pitchFamily="18" charset="0"/>
            </a:endParaRPr>
          </a:p>
          <a:p>
            <a:endParaRPr lang="en-US" sz="1900" dirty="0" smtClean="0">
              <a:solidFill>
                <a:srgbClr val="FF0000"/>
              </a:solidFill>
              <a:latin typeface="Lucida Fax" pitchFamily="18" charset="0"/>
            </a:endParaRPr>
          </a:p>
          <a:p>
            <a:endParaRPr lang="en-US" sz="1900" dirty="0">
              <a:solidFill>
                <a:srgbClr val="FF0000"/>
              </a:solidFill>
              <a:latin typeface="Lucida Fax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Lucida Fax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				</a:t>
            </a:r>
            <a:endParaRPr lang="en-US" sz="2400" dirty="0">
              <a:solidFill>
                <a:srgbClr val="FF0000"/>
              </a:solidFill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304800"/>
            <a:ext cx="8686800" cy="9906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 smtClean="0">
                <a:latin typeface="Bodoni MT Black" pitchFamily="18" charset="0"/>
              </a:rPr>
              <a:t>HOUSE KEEPING</a:t>
            </a:r>
            <a:endParaRPr lang="en-US" sz="40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88" y="1143000"/>
            <a:ext cx="9067800" cy="5486399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Lucida Fax" pitchFamily="18" charset="0"/>
              </a:rPr>
              <a:t>Benefits of House Keeping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house keeping </a:t>
            </a:r>
            <a:r>
              <a:rPr lang="en-US" dirty="0">
                <a:solidFill>
                  <a:srgbClr val="FF0000"/>
                </a:solidFill>
              </a:rPr>
              <a:t>prevents </a:t>
            </a:r>
            <a:r>
              <a:rPr lang="en-US" dirty="0">
                <a:solidFill>
                  <a:srgbClr val="0000FF"/>
                </a:solidFill>
              </a:rPr>
              <a:t>accidents and </a:t>
            </a:r>
            <a:r>
              <a:rPr lang="en-US" dirty="0" smtClean="0">
                <a:solidFill>
                  <a:srgbClr val="0000FF"/>
                </a:solidFill>
              </a:rPr>
              <a:t>injuries</a:t>
            </a:r>
            <a:endParaRPr lang="en-US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house keeping </a:t>
            </a:r>
            <a:r>
              <a:rPr lang="en-US" dirty="0">
                <a:solidFill>
                  <a:srgbClr val="FF0000"/>
                </a:solidFill>
              </a:rPr>
              <a:t>save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space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materials</a:t>
            </a:r>
            <a:endParaRPr lang="en-US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a work place is clean workers </a:t>
            </a:r>
            <a:r>
              <a:rPr lang="en-US" dirty="0">
                <a:solidFill>
                  <a:srgbClr val="0000FF"/>
                </a:solidFill>
              </a:rPr>
              <a:t>feel better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think better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do </a:t>
            </a:r>
            <a:r>
              <a:rPr lang="en-US" dirty="0" smtClean="0">
                <a:solidFill>
                  <a:srgbClr val="0000FF"/>
                </a:solidFill>
              </a:rPr>
              <a:t>better</a:t>
            </a:r>
            <a:endParaRPr lang="en-US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Good </a:t>
            </a:r>
            <a:r>
              <a:rPr lang="en-US" dirty="0">
                <a:solidFill>
                  <a:srgbClr val="0000FF"/>
                </a:solidFill>
              </a:rPr>
              <a:t>impression </a:t>
            </a:r>
            <a:r>
              <a:rPr lang="en-US" dirty="0"/>
              <a:t>with visitors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Hazard elimination</a:t>
            </a:r>
            <a:r>
              <a:rPr lang="en-US" sz="2400" dirty="0" smtClean="0">
                <a:latin typeface="Lucida Fax" pitchFamily="18" charset="0"/>
              </a:rPr>
              <a:t>		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27125" y="228601"/>
            <a:ext cx="8089751" cy="7620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HOUSE KEEPING</a:t>
            </a:r>
            <a:endParaRPr lang="en-US" sz="400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648200"/>
            <a:ext cx="32956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85800" y="1143000"/>
            <a:ext cx="8305800" cy="5181600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Accidents due to poor house keeping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Tripping</a:t>
            </a:r>
            <a:r>
              <a:rPr lang="en-US" sz="2400" dirty="0" smtClean="0">
                <a:latin typeface="Lucida Fax" pitchFamily="18" charset="0"/>
              </a:rPr>
              <a:t> over loose objects on   floors, stairs and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Falling objects cause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hit injury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Lucida Fax" pitchFamily="18" charset="0"/>
              </a:rPr>
              <a:t>Slipping</a:t>
            </a:r>
            <a:r>
              <a:rPr lang="en-US" sz="2400" dirty="0" smtClean="0">
                <a:latin typeface="Lucida Fax" pitchFamily="18" charset="0"/>
              </a:rPr>
              <a:t> on greasy, wet or dirty surface</a:t>
            </a:r>
          </a:p>
          <a:p>
            <a:pPr marL="342900" indent="-342900"/>
            <a:endParaRPr lang="en-US" sz="2400" b="1" u="sng" dirty="0" smtClean="0">
              <a:latin typeface="Lucida Fax" pitchFamily="18" charset="0"/>
            </a:endParaRPr>
          </a:p>
          <a:p>
            <a:endParaRPr lang="en-US" sz="2400" b="1" u="sng" dirty="0">
              <a:latin typeface="Lucida Fax" pitchFamily="18" charset="0"/>
            </a:endParaRPr>
          </a:p>
          <a:p>
            <a:r>
              <a:rPr lang="en-US" sz="2400" dirty="0">
                <a:latin typeface="Lucida Fax" pitchFamily="18" charset="0"/>
              </a:rPr>
              <a:t>	</a:t>
            </a:r>
            <a:r>
              <a:rPr lang="en-US" sz="2400" dirty="0" smtClean="0">
                <a:latin typeface="Lucida Fax" pitchFamily="18" charset="0"/>
              </a:rPr>
              <a:t>		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08751" cy="914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000" dirty="0" smtClean="0">
                <a:latin typeface="Bodoni MT Black" pitchFamily="18" charset="0"/>
              </a:rPr>
              <a:t>HOUSE </a:t>
            </a:r>
            <a:r>
              <a:rPr lang="en-US" sz="4000" dirty="0">
                <a:latin typeface="Bodoni MT Black" pitchFamily="18" charset="0"/>
              </a:rPr>
              <a:t>KEEPING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19600"/>
            <a:ext cx="3276600" cy="2206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4495800"/>
            <a:ext cx="372897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9592" y="1295400"/>
            <a:ext cx="8839200" cy="5410199"/>
          </a:xfrm>
        </p:spPr>
        <p:txBody>
          <a:bodyPr>
            <a:normAutofit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INJURIES FROM SLIP FALL &amp;TRIP FALL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Broken bones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Back or spine injury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Sprains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Death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7175351" cy="9906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05000"/>
            <a:ext cx="3047619" cy="2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96695"/>
            <a:ext cx="4133850" cy="2438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400000"/>
            <a:ext cx="3885714" cy="2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8600" y="1066800"/>
            <a:ext cx="8915400" cy="5562599"/>
          </a:xfrm>
        </p:spPr>
        <p:txBody>
          <a:bodyPr>
            <a:normAutofit/>
          </a:bodyPr>
          <a:lstStyle/>
          <a:p>
            <a:pPr algn="just"/>
            <a:r>
              <a:rPr lang="en-US" sz="2400" b="1" u="sng" dirty="0" smtClean="0">
                <a:latin typeface="Lucida Fax" pitchFamily="18" charset="0"/>
              </a:rPr>
              <a:t>GOOD HOUSE KEEPING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All material should be properly stored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Keep bolts, nuts, etc… in a tray/ bucket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Pipes, scaffold materials, etc… are potential trip hazard. Don’t store in the walkway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Don’t store materials on working platform and near access Ladder / Stair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Don’t route cables &amp; hoses through staircase / ladder posing potential trip hazard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Lucida Fax" pitchFamily="18" charset="0"/>
              </a:rPr>
              <a:t> Don’t drain sticky material/oil on floor posing slip fall hazard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7916732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26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219200"/>
            <a:ext cx="8686800" cy="54864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Bodoni MT Black" pitchFamily="18" charset="0"/>
              </a:rPr>
              <a:t> </a:t>
            </a:r>
            <a:r>
              <a:rPr lang="en-US" sz="2400" dirty="0" smtClean="0">
                <a:latin typeface="Lucida Fax" pitchFamily="18" charset="0"/>
              </a:rPr>
              <a:t>Don’t use fire water for cleaning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Don’t block access to fire and emergency equipment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400" dirty="0" smtClean="0">
              <a:latin typeface="Lucida Fax" pitchFamily="18" charset="0"/>
            </a:endParaRPr>
          </a:p>
          <a:p>
            <a:endParaRPr lang="en-US" sz="2400" dirty="0" smtClean="0">
              <a:latin typeface="Lucida Fax" pitchFamily="18" charset="0"/>
            </a:endParaRPr>
          </a:p>
          <a:p>
            <a:endParaRPr lang="en-US" sz="2400" dirty="0">
              <a:latin typeface="Bodoni MT Black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8601"/>
            <a:ext cx="8610600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  <a:endParaRPr lang="en-US" sz="4000" b="0" dirty="0">
              <a:latin typeface="Bodoni MT Black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33800"/>
            <a:ext cx="4038600" cy="236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3733800"/>
            <a:ext cx="4114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1066800"/>
            <a:ext cx="8763000" cy="5562599"/>
          </a:xfrm>
        </p:spPr>
        <p:txBody>
          <a:bodyPr>
            <a:normAutofit lnSpcReduction="10000"/>
          </a:bodyPr>
          <a:lstStyle/>
          <a:p>
            <a:r>
              <a:rPr lang="en-US" sz="2400" b="1" u="sng" dirty="0" smtClean="0">
                <a:latin typeface="Lucida Fax" pitchFamily="18" charset="0"/>
              </a:rPr>
              <a:t>Good House Keeping Checklist</a:t>
            </a:r>
            <a:endParaRPr lang="en-US" sz="2400" dirty="0" smtClean="0">
              <a:latin typeface="Lucida Fax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Walls cleans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Window cleans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Provide proper lighting system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Platform in good condition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Stairs clean and dry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Free from oil, grease etc…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Safe and free access to work position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Employees Facilities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Waste Disposal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Storage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smtClean="0">
                <a:latin typeface="Lucida Fax" pitchFamily="18" charset="0"/>
              </a:rPr>
              <a:t> Tools and Equipment</a:t>
            </a:r>
            <a:endParaRPr lang="en-US" sz="2400" dirty="0">
              <a:latin typeface="Lucida Fax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52401"/>
            <a:ext cx="7861151" cy="914399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  <a:endParaRPr lang="en-US" sz="4000" b="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7620000" cy="5333999"/>
          </a:xfrm>
        </p:spPr>
        <p:txBody>
          <a:bodyPr/>
          <a:lstStyle/>
          <a:p>
            <a:pPr algn="ctr"/>
            <a:endParaRPr lang="en-US" sz="2400" b="1" dirty="0">
              <a:solidFill>
                <a:schemeClr val="tx1"/>
              </a:solidFill>
              <a:latin typeface="Lucida Fax" pitchFamily="18" charset="0"/>
              <a:cs typeface="Times New Roman" pitchFamily="18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Lucida Fax" pitchFamily="18" charset="0"/>
                <a:cs typeface="Times New Roman" pitchFamily="18" charset="0"/>
              </a:rPr>
              <a:t>WHAT </a:t>
            </a:r>
            <a:r>
              <a:rPr lang="en-US" sz="2400" b="1" dirty="0">
                <a:solidFill>
                  <a:schemeClr val="tx1"/>
                </a:solidFill>
                <a:latin typeface="Lucida Fax" pitchFamily="18" charset="0"/>
                <a:cs typeface="Times New Roman" pitchFamily="18" charset="0"/>
              </a:rPr>
              <a:t>IS YOUR FAVORITE PLACE TO WORK ?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27" y="228600"/>
            <a:ext cx="7175351" cy="914401"/>
          </a:xfrm>
        </p:spPr>
        <p:txBody>
          <a:bodyPr/>
          <a:lstStyle/>
          <a:p>
            <a:pPr marL="182880" indent="0">
              <a:buNone/>
            </a:pPr>
            <a:r>
              <a:rPr lang="en-US" sz="4000" dirty="0">
                <a:latin typeface="Bodoni MT Black" pitchFamily="18" charset="0"/>
              </a:rPr>
              <a:t>HOUSE KEEPING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8390519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21034</TotalTime>
  <Words>8466</Words>
  <Application>Microsoft Office PowerPoint</Application>
  <PresentationFormat>On-screen Show (4:3)</PresentationFormat>
  <Paragraphs>2127</Paragraphs>
  <Slides>358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75" baseType="lpstr">
      <vt:lpstr>Aharoni</vt:lpstr>
      <vt:lpstr>Aparajita</vt:lpstr>
      <vt:lpstr>Arial</vt:lpstr>
      <vt:lpstr>Arial Black</vt:lpstr>
      <vt:lpstr>Bodoni MT</vt:lpstr>
      <vt:lpstr>Bodoni MT Black</vt:lpstr>
      <vt:lpstr>Bookman Old Style</vt:lpstr>
      <vt:lpstr>Calibri</vt:lpstr>
      <vt:lpstr>Georgia</vt:lpstr>
      <vt:lpstr>Lucida Fax</vt:lpstr>
      <vt:lpstr>Microsoft Uighur</vt:lpstr>
      <vt:lpstr>Times New Roman</vt:lpstr>
      <vt:lpstr>Trebuchet MS</vt:lpstr>
      <vt:lpstr>Vijaya</vt:lpstr>
      <vt:lpstr>Wingdings</vt:lpstr>
      <vt:lpstr>Wingdings 2</vt:lpstr>
      <vt:lpstr>Slipstream</vt:lpstr>
      <vt:lpstr>DIPLOMA IN FIRE &amp; SAFETY ENGINEERING DIPLOMA IN INDUSTRIAL SAFETY  (APPROVED BY BSS, GOVT. OF INDIA)</vt:lpstr>
      <vt:lpstr>NATIONAL SAFETY DAY – 4th MARCH   NATIONAL FIRE DAY- 14th APRIL </vt:lpstr>
      <vt:lpstr> WHY SAFETY ???     </vt:lpstr>
      <vt:lpstr>WHY SAFETY???</vt:lpstr>
      <vt:lpstr>MORAL</vt:lpstr>
      <vt:lpstr>LEGAL</vt:lpstr>
      <vt:lpstr> FINANCIAL</vt:lpstr>
      <vt:lpstr>DIRECT COST</vt:lpstr>
      <vt:lpstr>INDIRECT COST</vt:lpstr>
      <vt:lpstr>HSE </vt:lpstr>
      <vt:lpstr>HEALTH</vt:lpstr>
      <vt:lpstr>SAFETY</vt:lpstr>
      <vt:lpstr>ENVIRONMENT </vt:lpstr>
      <vt:lpstr>DUTIES &amp; RESPONSIBILITIES OF HSE OFFICER</vt:lpstr>
      <vt:lpstr>PowerPoint Presentation</vt:lpstr>
      <vt:lpstr>PowerPoint Presentation</vt:lpstr>
      <vt:lpstr>PowerPoint Presentation</vt:lpstr>
      <vt:lpstr>FIRE</vt:lpstr>
      <vt:lpstr>CLASSIFICATION OF FIRE</vt:lpstr>
      <vt:lpstr>METHODS OF HEAT TRANSFER</vt:lpstr>
      <vt:lpstr>FIRE TRIANGLE</vt:lpstr>
      <vt:lpstr>EXTINGUISHING METHODS</vt:lpstr>
      <vt:lpstr>EXTINGUISHING METHODS</vt:lpstr>
      <vt:lpstr>EXTINGUISHING MEDIA</vt:lpstr>
      <vt:lpstr>PowerPoint Presentation</vt:lpstr>
      <vt:lpstr>PowerPoint Presentation</vt:lpstr>
      <vt:lpstr>HOW TO USE FIRE EXTINGUISHER</vt:lpstr>
      <vt:lpstr>PowerPoint Presentation</vt:lpstr>
      <vt:lpstr>PowerPoint Presentation</vt:lpstr>
      <vt:lpstr>CLASSIFICATION OF FIRE EXTINGUISHER</vt:lpstr>
      <vt:lpstr>TYPES OF FIRE EXTINGUISHER</vt:lpstr>
      <vt:lpstr>TYPES OF FIRE EXTINGUISHER</vt:lpstr>
      <vt:lpstr>PowerPoint Presentation</vt:lpstr>
      <vt:lpstr>FIRE EXTINGUISHEN ANATOMY</vt:lpstr>
      <vt:lpstr>FIRE EXTINGUISHEN ANATOMY</vt:lpstr>
      <vt:lpstr>COLOUR OF EXTINGUISHER</vt:lpstr>
      <vt:lpstr>TYPES OF EXTINGUISHERS</vt:lpstr>
      <vt:lpstr>PowerPoint Presentation</vt:lpstr>
      <vt:lpstr>TYPES OF EXTINGUISHERS</vt:lpstr>
      <vt:lpstr>PowerPoint Presentation</vt:lpstr>
      <vt:lpstr>ADVANTAGES OF DCP</vt:lpstr>
      <vt:lpstr>DISADVANTAGES OF DCP</vt:lpstr>
      <vt:lpstr>FIRE EXTINGUISHER CHECKLIST</vt:lpstr>
      <vt:lpstr>DEFINITIONS</vt:lpstr>
      <vt:lpstr>DEFINITIONS</vt:lpstr>
      <vt:lpstr>DEFINITIONS</vt:lpstr>
      <vt:lpstr>STANDARED SAFETY SIGNAGE</vt:lpstr>
      <vt:lpstr>PowerPoint Presentation</vt:lpstr>
      <vt:lpstr>PowerPoint Presentation</vt:lpstr>
      <vt:lpstr>STANDARD SAFETY SIGNAGE</vt:lpstr>
      <vt:lpstr>PowerPoint Presentation</vt:lpstr>
      <vt:lpstr>FIRE FIGHTING EQUIPMENTS</vt:lpstr>
      <vt:lpstr>FIRE FIGHTING EQUIPMENTS</vt:lpstr>
      <vt:lpstr>FIRE FIGHTING EQUIPMENTS</vt:lpstr>
      <vt:lpstr>FIRE FIGHTING EQUIPMENTS</vt:lpstr>
      <vt:lpstr>FIRE FIGHTING EQUIPMENTS</vt:lpstr>
      <vt:lpstr>FIRE FIGHTING EQUIPMENTS</vt:lpstr>
      <vt:lpstr>FIRE FIGHTING EQUIPMENTS</vt:lpstr>
      <vt:lpstr>FIRE DETECTORS</vt:lpstr>
      <vt:lpstr>FIRE DETECTORS</vt:lpstr>
      <vt:lpstr>COMMON CAUSES OF FIRE</vt:lpstr>
      <vt:lpstr>CONSEQUENCE OF FIRE</vt:lpstr>
      <vt:lpstr>PERSONAL PROTECTIVE EQUIPMENT</vt:lpstr>
      <vt:lpstr>      </vt:lpstr>
      <vt:lpstr>PPES</vt:lpstr>
      <vt:lpstr>PERSONAL PROTECTIVE   EQUIPMENT</vt:lpstr>
      <vt:lpstr>TYPES OF PPES</vt:lpstr>
      <vt:lpstr>NON-RESPIRATORY PROTECTIVE EQUIPMENTS</vt:lpstr>
      <vt:lpstr>HEAD PROTECTION</vt:lpstr>
      <vt:lpstr>HEAD PROTECTION</vt:lpstr>
      <vt:lpstr>EYE &amp; FACE PROTECTION</vt:lpstr>
      <vt:lpstr>TYPES OF EYE &amp; FACE PROTECTION</vt:lpstr>
      <vt:lpstr>EYE &amp; FACE PROTECTION</vt:lpstr>
      <vt:lpstr>FOOT PROTECTION </vt:lpstr>
      <vt:lpstr>FOOT PROTECTION</vt:lpstr>
      <vt:lpstr>HAND PROTECTION</vt:lpstr>
      <vt:lpstr>HAND PROTECTION</vt:lpstr>
      <vt:lpstr>TYPES OF GLOVES</vt:lpstr>
      <vt:lpstr>EAR PROTECTION</vt:lpstr>
      <vt:lpstr>HEARING PROTECTORS</vt:lpstr>
      <vt:lpstr>NOISE LEVELS</vt:lpstr>
      <vt:lpstr>PERMISSIBLE EXPOSURE LIMIT – PEL </vt:lpstr>
      <vt:lpstr>RESPIRATORY PROTECTIVE EQUIPMENT</vt:lpstr>
      <vt:lpstr>TYPES OF PROTECTIVE DEVICES</vt:lpstr>
      <vt:lpstr>AIR PURIFYING DEVICES</vt:lpstr>
      <vt:lpstr>AIR PURIFYING DEVICES</vt:lpstr>
      <vt:lpstr>AIR SUPPLYING DEVICES  </vt:lpstr>
      <vt:lpstr>BREATHING APPARATUS ANATOMY</vt:lpstr>
      <vt:lpstr>SAFETY INSPECTION</vt:lpstr>
      <vt:lpstr>PowerPoint Presentation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HOUSE KEEPING</vt:lpstr>
      <vt:lpstr>ENVIRONMENT </vt:lpstr>
      <vt:lpstr>ENVIRONMENT </vt:lpstr>
      <vt:lpstr>ENVIRONMENT</vt:lpstr>
      <vt:lpstr>ENVIRONMENT</vt:lpstr>
      <vt:lpstr>ENVIRONMENT</vt:lpstr>
      <vt:lpstr>WASTE MANAGEMENT</vt:lpstr>
      <vt:lpstr>WASTE DISPOSAL</vt:lpstr>
      <vt:lpstr>WASTE DISPOSAL</vt:lpstr>
      <vt:lpstr>WASTE DISPOSAL</vt:lpstr>
      <vt:lpstr>WASTE DISPOSAL</vt:lpstr>
      <vt:lpstr>Movement</vt:lpstr>
      <vt:lpstr>PowerPoint Presentation</vt:lpstr>
      <vt:lpstr>MOVEMENTS OF PEOPLE</vt:lpstr>
      <vt:lpstr>MOVEMENTS OF PEOPLE</vt:lpstr>
      <vt:lpstr>MOVEMENTS OF PEOPLE</vt:lpstr>
      <vt:lpstr>PowerPoint Presentation</vt:lpstr>
      <vt:lpstr>VEHICLE COLLISION</vt:lpstr>
      <vt:lpstr>VEHICLE COLLISION</vt:lpstr>
      <vt:lpstr>VEHICLE COLLISION</vt:lpstr>
      <vt:lpstr>MAIN CAUSES OF ACCIDENT</vt:lpstr>
      <vt:lpstr>UNSAFE ACTION</vt:lpstr>
      <vt:lpstr> UNSAFE ACTION  </vt:lpstr>
      <vt:lpstr>UNSAFE ACTION</vt:lpstr>
      <vt:lpstr>UNSAFE CONDITION</vt:lpstr>
      <vt:lpstr>UNSAFE CONDITION</vt:lpstr>
      <vt:lpstr>UNSAFE CONDITION</vt:lpstr>
      <vt:lpstr>DOMINO THEORY</vt:lpstr>
      <vt:lpstr>ELECTRICAL SAFETY</vt:lpstr>
      <vt:lpstr>ELECTRICAL SAFETY</vt:lpstr>
      <vt:lpstr>ELECTRICAL SAFETY</vt:lpstr>
      <vt:lpstr> PRIMARY HAZARD (B-SAFE) </vt:lpstr>
      <vt:lpstr> SECONDARY HAZARD </vt:lpstr>
      <vt:lpstr>ELECTRICAL SAFETY</vt:lpstr>
      <vt:lpstr>ELECTRICAL SAFETY</vt:lpstr>
      <vt:lpstr>ELECTRICAL SAFETY</vt:lpstr>
      <vt:lpstr>SAFETY ARRANGEMENTS</vt:lpstr>
      <vt:lpstr>ELECTRICAL SAFETY</vt:lpstr>
      <vt:lpstr>ELECTRICAL SAFETY</vt:lpstr>
      <vt:lpstr>LOTO (LOCK OUT   TAG OUT)</vt:lpstr>
      <vt:lpstr>LOTO</vt:lpstr>
      <vt:lpstr>LOTO- COLOUR CODE</vt:lpstr>
      <vt:lpstr>LOTO</vt:lpstr>
      <vt:lpstr>ISOLATION</vt:lpstr>
      <vt:lpstr>SCAFFOLDNG</vt:lpstr>
      <vt:lpstr>SCAFFOLDNG</vt:lpstr>
      <vt:lpstr>TYPES OF SCAFFOLDS</vt:lpstr>
      <vt:lpstr>TYPES OF SCAFFOLDS</vt:lpstr>
      <vt:lpstr>TYPES OF SCAFFOLDS</vt:lpstr>
      <vt:lpstr>TYPES OF SCAFFOLDS</vt:lpstr>
      <vt:lpstr>TYPES OF SCAFFOLDS</vt:lpstr>
      <vt:lpstr>TYPES OF SCAFFOLDS</vt:lpstr>
      <vt:lpstr>TYPES OF SCAFFOLDING  ( BASED ON WORKING LOAD) </vt:lpstr>
      <vt:lpstr>LIGHT DUTY SCAFFOLD</vt:lpstr>
      <vt:lpstr>MEDIUM DUTY SCAFFOLD</vt:lpstr>
      <vt:lpstr>HEAVY DUTY SCAFFOLD</vt:lpstr>
      <vt:lpstr>SPECIAL DUTY SCAFFOLD</vt:lpstr>
      <vt:lpstr>COMMON PARTS OF SCAFFOLD</vt:lpstr>
      <vt:lpstr>COMMON PARTS OF SCAFFOLD</vt:lpstr>
      <vt:lpstr>COMMON PARTS OF SCAFFOLD</vt:lpstr>
      <vt:lpstr>COMMON PARTS OF SCAFFOLD</vt:lpstr>
      <vt:lpstr>COMMON PARTS OF SCAFFOLD</vt:lpstr>
      <vt:lpstr>COMMON PARTS OF SCAFFOLD</vt:lpstr>
      <vt:lpstr>COMMON PARTS OF SCAFFOLD</vt:lpstr>
      <vt:lpstr>COMMON PARTS OF SCAFFOLD</vt:lpstr>
      <vt:lpstr>COUPLER</vt:lpstr>
      <vt:lpstr>COMMON PARTS OF SCAFFOLD</vt:lpstr>
      <vt:lpstr>COMMON PARTS OF SCAFFOLD</vt:lpstr>
      <vt:lpstr>COMMON PARTS OF SCAFFOLD</vt:lpstr>
      <vt:lpstr>LADDER</vt:lpstr>
      <vt:lpstr>LADDER</vt:lpstr>
      <vt:lpstr>LADDER</vt:lpstr>
      <vt:lpstr>LADDER</vt:lpstr>
      <vt:lpstr>LADDER</vt:lpstr>
      <vt:lpstr>HAZARDS - SCAFFOLDING</vt:lpstr>
      <vt:lpstr>CAUSE OF SCAFFOLD COLLAPSE</vt:lpstr>
      <vt:lpstr>SAFETY ARRANGEMENTS -SCAFFOLD</vt:lpstr>
      <vt:lpstr>SCAFFOLD FALL PROTECTION SYSTEM</vt:lpstr>
      <vt:lpstr>SCAFFOLD FALL PROTECTION SYSTEM</vt:lpstr>
      <vt:lpstr>FULL BODY HARNESS</vt:lpstr>
      <vt:lpstr>SCAFFOLD FALL PROTECTION SYSTEM</vt:lpstr>
      <vt:lpstr>SCAFFOLD FALL PROTECTION SYSTEM</vt:lpstr>
      <vt:lpstr>SCAFFOLD INSPECTION CHECK LIST</vt:lpstr>
      <vt:lpstr>SCAFF TAG SYSTEM</vt:lpstr>
      <vt:lpstr>WORK AT HEIGHT</vt:lpstr>
      <vt:lpstr>WORK AT HEIGHT</vt:lpstr>
      <vt:lpstr>WORK AT HEIGHT</vt:lpstr>
      <vt:lpstr>WORK AT HEIGHT</vt:lpstr>
      <vt:lpstr>WORK AT HEIGHT</vt:lpstr>
      <vt:lpstr>MANUAL HANDLING</vt:lpstr>
      <vt:lpstr>MANUAL HANDLING</vt:lpstr>
      <vt:lpstr>MANUAL HANDLING</vt:lpstr>
      <vt:lpstr>MANUAL HANDLING</vt:lpstr>
      <vt:lpstr>MANUAL HANDLING TECHNIQUE</vt:lpstr>
      <vt:lpstr>EXCAVATION</vt:lpstr>
      <vt:lpstr>EXCAVATION</vt:lpstr>
      <vt:lpstr>EXCAVATION</vt:lpstr>
      <vt:lpstr>EXCAVATION</vt:lpstr>
      <vt:lpstr>EXCAVATION</vt:lpstr>
      <vt:lpstr>EXCAVATION PROTECTION SYSTEM </vt:lpstr>
      <vt:lpstr>PowerPoint Presentation</vt:lpstr>
      <vt:lpstr>PowerPoint Presentation</vt:lpstr>
      <vt:lpstr>PowerPoint Presentation</vt:lpstr>
      <vt:lpstr>SITE CONDITION SHALL BE CHEKED BEFORE STARTING EXCAVATION </vt:lpstr>
      <vt:lpstr>EXCAVATION</vt:lpstr>
      <vt:lpstr>EXCAVATION</vt:lpstr>
      <vt:lpstr>EXCAVATION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</vt:lpstr>
      <vt:lpstr>CONFINED SPACE SAFETY ARREGEMENTS</vt:lpstr>
      <vt:lpstr>PowerPoint Presentation</vt:lpstr>
      <vt:lpstr>CONFINED SPACE SAFETY ARREGEMENTS</vt:lpstr>
      <vt:lpstr>CONFINED SPACE SAFETY ARREGEMENTS</vt:lpstr>
      <vt:lpstr>CONFINED SPACE</vt:lpstr>
      <vt:lpstr>CONFINED SPACE</vt:lpstr>
      <vt:lpstr>HOLE WATCH- DUTIES &amp; RESPONSIBILITY </vt:lpstr>
      <vt:lpstr>CONFINED SPACE</vt:lpstr>
      <vt:lpstr>H2S HYDROGEN SULPHIDE</vt:lpstr>
      <vt:lpstr>H2S - HYDROGEN SULPHIDE</vt:lpstr>
      <vt:lpstr>H2S-  HYDROGEN SULPHIDE</vt:lpstr>
      <vt:lpstr>H2S-  HYDROGEN SULPHIDE</vt:lpstr>
      <vt:lpstr>SO2 - SULFUR DIOXIDE</vt:lpstr>
      <vt:lpstr>H2S TOXICITY TABLE</vt:lpstr>
      <vt:lpstr>TYPES OF GAS DETECTORS</vt:lpstr>
      <vt:lpstr>GAS DETECTORS</vt:lpstr>
      <vt:lpstr>GAS DETECTORS</vt:lpstr>
      <vt:lpstr>GAS DETECTORS</vt:lpstr>
      <vt:lpstr>GAS DETECTORS</vt:lpstr>
      <vt:lpstr>   TOOLS</vt:lpstr>
      <vt:lpstr>TOOLS</vt:lpstr>
      <vt:lpstr>TOOLS</vt:lpstr>
      <vt:lpstr>TOOLS</vt:lpstr>
      <vt:lpstr>TOOLS</vt:lpstr>
      <vt:lpstr>TOOLS</vt:lpstr>
      <vt:lpstr>TOOLS</vt:lpstr>
      <vt:lpstr>TOOLS</vt:lpstr>
      <vt:lpstr>TOOLS</vt:lpstr>
      <vt:lpstr>TOOLS</vt:lpstr>
      <vt:lpstr>TOOLS</vt:lpstr>
      <vt:lpstr>FIRST-AID</vt:lpstr>
      <vt:lpstr>FIRST-AID</vt:lpstr>
      <vt:lpstr>FIRST-AID</vt:lpstr>
      <vt:lpstr>WELFARE FACILITIES AT SITE</vt:lpstr>
      <vt:lpstr>PERMIT TO WORK</vt:lpstr>
      <vt:lpstr>PERMIT TO WORK</vt:lpstr>
      <vt:lpstr>PERMIT TO WORK</vt:lpstr>
      <vt:lpstr>PERMIT TO WORK</vt:lpstr>
      <vt:lpstr>PERMIT TO WORK</vt:lpstr>
      <vt:lpstr>PERMIT TO WORK</vt:lpstr>
      <vt:lpstr>PERMIT TO WORK</vt:lpstr>
      <vt:lpstr>FORK LIFT </vt:lpstr>
      <vt:lpstr>FORK LIFT </vt:lpstr>
      <vt:lpstr>FORK LIFT </vt:lpstr>
      <vt:lpstr>FORK LIFT </vt:lpstr>
      <vt:lpstr>FORK LIFT </vt:lpstr>
      <vt:lpstr>FORK LIFT </vt:lpstr>
      <vt:lpstr>CRANE &amp; LIFTING EQUIPMENT</vt:lpstr>
      <vt:lpstr>CRANE</vt:lpstr>
      <vt:lpstr>MOBILE CRANE</vt:lpstr>
      <vt:lpstr>HYDRAULIC CRANE</vt:lpstr>
      <vt:lpstr>OVERHEAD CRANE</vt:lpstr>
      <vt:lpstr>GANTRY CRANE</vt:lpstr>
      <vt:lpstr>TOWER CRANE</vt:lpstr>
      <vt:lpstr>CRANE &amp; LIFTING</vt:lpstr>
      <vt:lpstr>CRANE</vt:lpstr>
      <vt:lpstr>CRANE</vt:lpstr>
      <vt:lpstr>CRANE &amp; LIFTING PARTS</vt:lpstr>
      <vt:lpstr>CRANE &amp; LIFTING </vt:lpstr>
      <vt:lpstr>CRANE &amp; LIFTING</vt:lpstr>
      <vt:lpstr>CRANE &amp; LIFTING</vt:lpstr>
      <vt:lpstr>CRANE &amp; LIFTING</vt:lpstr>
      <vt:lpstr>CRANE &amp; LIFTING</vt:lpstr>
      <vt:lpstr>CRANE &amp; LIFTING</vt:lpstr>
      <vt:lpstr>CRANE &amp; LIFTING     </vt:lpstr>
      <vt:lpstr>CRANE &amp; LIFTING</vt:lpstr>
      <vt:lpstr> MATERIAL                                           STORAGE</vt:lpstr>
      <vt:lpstr>MATERIAL STORAGE</vt:lpstr>
      <vt:lpstr>MATERIAL STORAGES</vt:lpstr>
      <vt:lpstr>MATERIAL STORAGES</vt:lpstr>
      <vt:lpstr>MATERIAL STORAGES</vt:lpstr>
      <vt:lpstr>HOT &amp; COLD ENVIRONMENT</vt:lpstr>
      <vt:lpstr>HOT &amp; COLD ENVIRONMENT</vt:lpstr>
      <vt:lpstr>HOT &amp; COLD ENVIRONMENT</vt:lpstr>
      <vt:lpstr>HOT &amp; COLD ENVIRONMENT</vt:lpstr>
      <vt:lpstr>HOT &amp; COLD ENVIRONMENT</vt:lpstr>
      <vt:lpstr>ACCIDENT / INCIDENT REPORTING</vt:lpstr>
      <vt:lpstr>ACCIDENT REPORTING</vt:lpstr>
      <vt:lpstr>ACCIDENT REPORTING</vt:lpstr>
      <vt:lpstr>ACCIDENT REPORTING</vt:lpstr>
      <vt:lpstr>ACCIDENT REPORTING</vt:lpstr>
      <vt:lpstr>JOB SAFETY ANALYSIS  (JSA)</vt:lpstr>
      <vt:lpstr>JOB SAFETY ANALYSIS -  (JSA)</vt:lpstr>
      <vt:lpstr>JOB SAFETY ANALYSIS (JSA)</vt:lpstr>
      <vt:lpstr>JOB SAFETY ANALYSIS (JSA)</vt:lpstr>
      <vt:lpstr>JOB SAFETY ANALYSIS (JSA)</vt:lpstr>
      <vt:lpstr>JOB SAFETY ANALYSIS (JSA)</vt:lpstr>
      <vt:lpstr>EMERGENCY PLANNING</vt:lpstr>
      <vt:lpstr>EMERGENCY PLANNING</vt:lpstr>
      <vt:lpstr>ASSEMBLY POINT</vt:lpstr>
      <vt:lpstr>EVACUATION PROCEDURE</vt:lpstr>
      <vt:lpstr>EVACUATION PROCEDURE</vt:lpstr>
      <vt:lpstr>EVACUATION PROCEDURE</vt:lpstr>
      <vt:lpstr>EVACUATION PROCEDURE</vt:lpstr>
      <vt:lpstr>MOCK DRILL</vt:lpstr>
      <vt:lpstr>ERGONOMICS</vt:lpstr>
      <vt:lpstr>ERGONOMICS</vt:lpstr>
      <vt:lpstr>ERGONOMICS</vt:lpstr>
      <vt:lpstr>ERGONOMICS</vt:lpstr>
      <vt:lpstr>ERGONOMICS</vt:lpstr>
      <vt:lpstr>HOT WORK</vt:lpstr>
      <vt:lpstr>HOT WORK</vt:lpstr>
      <vt:lpstr>SOURCE OF IGNITION</vt:lpstr>
      <vt:lpstr>HOT WORK</vt:lpstr>
      <vt:lpstr>HOT WORK</vt:lpstr>
      <vt:lpstr>FIRE WATCH</vt:lpstr>
      <vt:lpstr>HOT WORK</vt:lpstr>
      <vt:lpstr>HOT WORK</vt:lpstr>
      <vt:lpstr>COLD WORK</vt:lpstr>
      <vt:lpstr>DEMOLITION</vt:lpstr>
      <vt:lpstr>DEMOLITION</vt:lpstr>
      <vt:lpstr>DEMOLITION</vt:lpstr>
      <vt:lpstr>DEMOLITION</vt:lpstr>
      <vt:lpstr>MATERIAL SAFETY DATA SHEETS  (MSDS)</vt:lpstr>
      <vt:lpstr>MSDS</vt:lpstr>
      <vt:lpstr>MSDS</vt:lpstr>
      <vt:lpstr>MSDS</vt:lpstr>
      <vt:lpstr>RISK ASSESSMENT</vt:lpstr>
      <vt:lpstr>RISK ASSESSMENT</vt:lpstr>
      <vt:lpstr>RISK ASSESSMENT</vt:lpstr>
      <vt:lpstr>RISK ASSESSMENT</vt:lpstr>
      <vt:lpstr>RISK ASSESSMENT</vt:lpstr>
      <vt:lpstr>RISK ASSESSMENT</vt:lpstr>
      <vt:lpstr>PowerPoint Presentation</vt:lpstr>
      <vt:lpstr>RISK ASSESSMENT</vt:lpstr>
      <vt:lpstr>RISK ASSESSMENT</vt:lpstr>
      <vt:lpstr>RISK ASSESSMENT</vt:lpstr>
      <vt:lpstr>GOAL TO IMPROVE SAFETY</vt:lpstr>
      <vt:lpstr>GOAL TO IMPROVE SAFETY</vt:lpstr>
      <vt:lpstr>SAFETY DOCUMENTS</vt:lpstr>
      <vt:lpstr>SAFETY DOCUMENTS</vt:lpstr>
      <vt:lpstr>SAFETY PROMOTIONAL ACTIVITIES</vt:lpstr>
      <vt:lpstr>SAFETY PROMOTIONAL ACTIVITIES</vt:lpstr>
      <vt:lpstr>HELICOPTER ANATOMY</vt:lpstr>
      <vt:lpstr>ABBREVIATIONS</vt:lpstr>
      <vt:lpstr>ABBREVIATIONS</vt:lpstr>
      <vt:lpstr>ABBREVIATIONS</vt:lpstr>
      <vt:lpstr>ABBREVIATIONS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safety                         studies Fire &amp; safety industrial safety iosh</dc:title>
  <dc:creator>Windows User</dc:creator>
  <cp:lastModifiedBy>owner</cp:lastModifiedBy>
  <cp:revision>1217</cp:revision>
  <dcterms:created xsi:type="dcterms:W3CDTF">2016-06-06T07:13:07Z</dcterms:created>
  <dcterms:modified xsi:type="dcterms:W3CDTF">2024-01-22T06:13:35Z</dcterms:modified>
</cp:coreProperties>
</file>